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64"/>
  </p:notesMasterIdLst>
  <p:sldIdLst>
    <p:sldId id="483" r:id="rId3"/>
    <p:sldId id="495" r:id="rId4"/>
    <p:sldId id="321" r:id="rId5"/>
    <p:sldId id="268" r:id="rId6"/>
    <p:sldId id="356" r:id="rId7"/>
    <p:sldId id="269" r:id="rId8"/>
    <p:sldId id="479" r:id="rId9"/>
    <p:sldId id="481" r:id="rId10"/>
    <p:sldId id="348" r:id="rId11"/>
    <p:sldId id="347" r:id="rId12"/>
    <p:sldId id="480" r:id="rId13"/>
    <p:sldId id="482" r:id="rId14"/>
    <p:sldId id="489" r:id="rId15"/>
    <p:sldId id="490" r:id="rId16"/>
    <p:sldId id="498" r:id="rId17"/>
    <p:sldId id="373" r:id="rId18"/>
    <p:sldId id="485" r:id="rId19"/>
    <p:sldId id="330" r:id="rId20"/>
    <p:sldId id="331" r:id="rId21"/>
    <p:sldId id="499" r:id="rId22"/>
    <p:sldId id="546" r:id="rId23"/>
    <p:sldId id="548" r:id="rId24"/>
    <p:sldId id="547" r:id="rId25"/>
    <p:sldId id="545" r:id="rId26"/>
    <p:sldId id="378" r:id="rId27"/>
    <p:sldId id="278" r:id="rId28"/>
    <p:sldId id="287" r:id="rId29"/>
    <p:sldId id="500" r:id="rId30"/>
    <p:sldId id="501" r:id="rId31"/>
    <p:sldId id="502" r:id="rId32"/>
    <p:sldId id="503" r:id="rId33"/>
    <p:sldId id="504" r:id="rId34"/>
    <p:sldId id="344" r:id="rId35"/>
    <p:sldId id="409" r:id="rId36"/>
    <p:sldId id="505" r:id="rId37"/>
    <p:sldId id="350" r:id="rId38"/>
    <p:sldId id="532" r:id="rId39"/>
    <p:sldId id="533" r:id="rId40"/>
    <p:sldId id="358" r:id="rId41"/>
    <p:sldId id="534" r:id="rId42"/>
    <p:sldId id="506" r:id="rId43"/>
    <p:sldId id="492" r:id="rId44"/>
    <p:sldId id="309" r:id="rId45"/>
    <p:sldId id="538" r:id="rId46"/>
    <p:sldId id="540" r:id="rId47"/>
    <p:sldId id="541" r:id="rId48"/>
    <p:sldId id="542" r:id="rId49"/>
    <p:sldId id="543" r:id="rId50"/>
    <p:sldId id="544" r:id="rId51"/>
    <p:sldId id="478" r:id="rId52"/>
    <p:sldId id="470" r:id="rId53"/>
    <p:sldId id="508" r:id="rId54"/>
    <p:sldId id="509" r:id="rId55"/>
    <p:sldId id="515" r:id="rId56"/>
    <p:sldId id="514" r:id="rId57"/>
    <p:sldId id="487" r:id="rId58"/>
    <p:sldId id="524" r:id="rId59"/>
    <p:sldId id="525" r:id="rId60"/>
    <p:sldId id="494" r:id="rId61"/>
    <p:sldId id="526" r:id="rId62"/>
    <p:sldId id="306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chard Smith" initials="RS" lastIdx="1" clrIdx="0">
    <p:extLst>
      <p:ext uri="{19B8F6BF-5375-455C-9EA6-DF929625EA0E}">
        <p15:presenceInfo xmlns:p15="http://schemas.microsoft.com/office/powerpoint/2012/main" userId="5b6cddbcfcb1ebf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CC"/>
    <a:srgbClr val="FFFFCC"/>
    <a:srgbClr val="FFF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75" autoAdjust="0"/>
    <p:restoredTop sz="76559" autoAdjust="0"/>
  </p:normalViewPr>
  <p:slideViewPr>
    <p:cSldViewPr>
      <p:cViewPr varScale="1">
        <p:scale>
          <a:sx n="130" d="100"/>
          <a:sy n="130" d="100"/>
        </p:scale>
        <p:origin x="810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246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A92F06-48AE-43BD-A7CA-34C4931525D1}" type="datetimeFigureOut">
              <a:rPr lang="en-US" smtClean="0"/>
              <a:t>5/17/2022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24EF8-F714-455C-84DB-A6F22B8F98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99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424EF8-F714-455C-84DB-A6F22B8F98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99835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424EF8-F714-455C-84DB-A6F22B8F98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92597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D9FADA-5585-4337-805E-A6D602CEA8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35532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424EF8-F714-455C-84DB-A6F22B8F98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76510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424EF8-F714-455C-84DB-A6F22B8F98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86564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424EF8-F714-455C-84DB-A6F22B8F98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20950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424EF8-F714-455C-84DB-A6F22B8F98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8397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424EF8-F714-455C-84DB-A6F22B8F98D0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87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424EF8-F714-455C-84DB-A6F22B8F98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8595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424EF8-F714-455C-84DB-A6F22B8F98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0968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424EF8-F714-455C-84DB-A6F22B8F98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9735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424EF8-F714-455C-84DB-A6F22B8F98D0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811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424EF8-F714-455C-84DB-A6F22B8F98D0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405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424EF8-F714-455C-84DB-A6F22B8F98D0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5651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BC2610-9E6D-4AD4-B60C-92ED65B7AB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46869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Cat Creek site in Claremore reflects the complexity of site selection found most of the time.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fact, this is one of the most difficult parts of establishing a sampling program.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Not only must you account for environmental conditions, but safety of field crews, rights of entry onto private property and other factors.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Another example is Childres Creek downstream of Kiefer that is a series of non-flowing disconnected pools of water under base flow conditions.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INCOG performed an Intensive Survey Use Attainability Analysis in 1995 which found each pool having vastly different water quality conditions.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While one pool was very high in conductivity and chlorides from old oil field activities, an adjacent pool was normal. Each pool was different from the other.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So which of all these pools would an MS4 have to select as being “representative” of the entire creek? Actually, no single pool could be considered representative.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such cases, the MS4 would have to sample a number of pools and if high WQ diversity is found, consider that many pools would have to be sampled.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Representativeness in such cases would then have to be satisfied as the collective WQ condition found overall, not just with one pool.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424EF8-F714-455C-84DB-A6F22B8F98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8656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ADC70-ADF4-4CD0-9082-7C73659E7FED}" type="datetime1">
              <a:rPr lang="en-US" smtClean="0"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94493-AC3B-410B-BF08-4C1E37F6A2A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5610-5F02-4AE1-BC35-2BEED157A023}" type="datetime1">
              <a:rPr lang="en-US" smtClean="0"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94493-AC3B-410B-BF08-4C1E37F6A2A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6D2AB-028D-45AA-94BB-7942CC8E2EF1}" type="datetime1">
              <a:rPr lang="en-US" smtClean="0"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94493-AC3B-410B-BF08-4C1E37F6A2A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D011E-A785-4B82-9C3E-C80F9460C5E7}" type="datetime1">
              <a:rPr lang="en-US" smtClean="0"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7911-DC9B-4A2A-BA69-BD22654B71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84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8EA71-2C53-4F6D-A0E9-F2A262C525D2}" type="datetime1">
              <a:rPr lang="en-US" smtClean="0"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7911-DC9B-4A2A-BA69-BD22654B71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6617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D0ECA-4923-4C4E-B905-908D71F8CEB5}" type="datetime1">
              <a:rPr lang="en-US" smtClean="0"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7911-DC9B-4A2A-BA69-BD22654B71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107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0C4EA-0A2F-43A0-9B4F-29DFF34E9604}" type="datetime1">
              <a:rPr lang="en-US" smtClean="0"/>
              <a:t>5/17/2022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7911-DC9B-4A2A-BA69-BD22654B71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6326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961B5-8228-4013-9CF7-9AADD0E6A2A2}" type="datetime1">
              <a:rPr lang="en-US" smtClean="0"/>
              <a:t>5/17/2022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7911-DC9B-4A2A-BA69-BD22654B71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519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12547-ABB0-4EA0-B470-C03D2CECE9AB}" type="datetime1">
              <a:rPr lang="en-US" smtClean="0"/>
              <a:t>5/17/2022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7911-DC9B-4A2A-BA69-BD22654B71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6233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DAF39-41F1-4F8D-825A-A8B2E412C6D0}" type="datetime1">
              <a:rPr lang="en-US" smtClean="0"/>
              <a:t>5/17/2022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7911-DC9B-4A2A-BA69-BD22654B71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4661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73086-7BB1-4415-841A-DEFC31A40141}" type="datetime1">
              <a:rPr lang="en-US" smtClean="0"/>
              <a:t>5/17/2022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7911-DC9B-4A2A-BA69-BD22654B71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573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DF623-7C08-47EA-BDF2-6C465DD62B0D}" type="datetime1">
              <a:rPr lang="en-US" smtClean="0"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94493-AC3B-410B-BF08-4C1E37F6A2A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71C0C-FB0B-4C3F-A6FA-93CE82DAB2A5}" type="datetime1">
              <a:rPr lang="en-US" smtClean="0"/>
              <a:t>5/17/2022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7911-DC9B-4A2A-BA69-BD22654B71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8193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BFE78-E8DC-458E-BAA4-8588BDCAC950}" type="datetime1">
              <a:rPr lang="en-US" smtClean="0"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7911-DC9B-4A2A-BA69-BD22654B71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0315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86D2-B48D-427B-B020-5946F3799724}" type="datetime1">
              <a:rPr lang="en-US" smtClean="0"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7911-DC9B-4A2A-BA69-BD22654B71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869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5B17F-C572-4CB0-895B-0617648CE469}" type="datetime1">
              <a:rPr lang="en-US" smtClean="0"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94493-AC3B-410B-BF08-4C1E37F6A2A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A5390-D28F-4599-8F20-161D62C4F413}" type="datetime1">
              <a:rPr lang="en-US" smtClean="0"/>
              <a:t>5/17/2022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94493-AC3B-410B-BF08-4C1E37F6A2A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CD2E1-5B55-4B60-9F0A-D105F1CBD11C}" type="datetime1">
              <a:rPr lang="en-US" smtClean="0"/>
              <a:t>5/17/2022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94493-AC3B-410B-BF08-4C1E37F6A2A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78F8-354A-4921-92D4-A591DCDB3151}" type="datetime1">
              <a:rPr lang="en-US" smtClean="0"/>
              <a:t>5/17/2022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94493-AC3B-410B-BF08-4C1E37F6A2A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3C10A-C85A-4B03-B15D-B30E1210FBD1}" type="datetime1">
              <a:rPr lang="en-US" smtClean="0"/>
              <a:t>5/17/2022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94493-AC3B-410B-BF08-4C1E37F6A2A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B91C8-FBFF-4EAD-AEBC-059AF0824046}" type="datetime1">
              <a:rPr lang="en-US" smtClean="0"/>
              <a:t>5/17/2022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94493-AC3B-410B-BF08-4C1E37F6A2A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5AD6-5280-4E7A-9245-48825472ED99}" type="datetime1">
              <a:rPr lang="en-US" smtClean="0"/>
              <a:t>5/17/2022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94493-AC3B-410B-BF08-4C1E37F6A2A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0DA0C-7301-43B6-B76F-3B3C1741D84B}" type="datetime1">
              <a:rPr lang="en-US" smtClean="0"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94493-AC3B-410B-BF08-4C1E37F6A2A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554FF-9E53-4DFD-BB1B-F49FE512E45C}" type="datetime1">
              <a:rPr lang="en-US" smtClean="0"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F7911-DC9B-4A2A-BA69-BD22654B71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97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chem.libretexts.org/Textbook_Maps/Analytical_Chemistry_Textbook_Maps/Map:_Analytical_Chemistry_2.0_(Harvey)/08:_Gravimetric_Methods/8.4:_Particulate_Gravimetry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dubmonkeytax.com/blog/wp-content/bird%20invasion.jpg" TargetMode="External"/><Relationship Id="rId13" Type="http://schemas.openxmlformats.org/officeDocument/2006/relationships/hyperlink" Target="http://images.google.com/imgres?imgurl=http://www.nal.usda.gov/awic/images/opsinbarrel.jpg&amp;imgrefurl=http://www.nal.usda.gov/awic/pubs/opossum.htm&amp;h=900&amp;w=807&amp;sz=563&amp;hl=en&amp;start=1&amp;tbnid=na3bVqcCCSPr2M:&amp;tbnh=146&amp;tbnw=131&amp;prev=/images?q%3Dopossum%26svnum%3D10%26hl%3Den%26lr%3D" TargetMode="External"/><Relationship Id="rId18" Type="http://schemas.openxmlformats.org/officeDocument/2006/relationships/image" Target="../media/image34.jpeg"/><Relationship Id="rId3" Type="http://schemas.openxmlformats.org/officeDocument/2006/relationships/image" Target="../media/image23.jpeg"/><Relationship Id="rId21" Type="http://schemas.openxmlformats.org/officeDocument/2006/relationships/hyperlink" Target="http://www.thevillagenews.com/image-viewer.asp?image_ID=3992" TargetMode="External"/><Relationship Id="rId7" Type="http://schemas.openxmlformats.org/officeDocument/2006/relationships/image" Target="../media/image27.jpeg"/><Relationship Id="rId12" Type="http://schemas.openxmlformats.org/officeDocument/2006/relationships/image" Target="../media/image31.jpeg"/><Relationship Id="rId17" Type="http://schemas.openxmlformats.org/officeDocument/2006/relationships/hyperlink" Target="http://www.viewmont.ca/old_photos/goats/IMG_1806.jpg" TargetMode="External"/><Relationship Id="rId2" Type="http://schemas.openxmlformats.org/officeDocument/2006/relationships/image" Target="../media/image22.jpeg"/><Relationship Id="rId16" Type="http://schemas.openxmlformats.org/officeDocument/2006/relationships/image" Target="../media/image33.jpeg"/><Relationship Id="rId20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11" Type="http://schemas.openxmlformats.org/officeDocument/2006/relationships/image" Target="../media/image30.jpeg"/><Relationship Id="rId5" Type="http://schemas.openxmlformats.org/officeDocument/2006/relationships/image" Target="../media/image25.jpeg"/><Relationship Id="rId15" Type="http://schemas.openxmlformats.org/officeDocument/2006/relationships/hyperlink" Target="http://images.google.com/imgres?imgurl=http://www.irish-horses.com/tbstallions/oaklodge-carrowkeel.jpg&amp;imgrefurl=http://www.irish-horses.com/&amp;h=283&amp;w=400&amp;sz=20&amp;hl=en&amp;start=2&amp;tbnid=UPnXJOlt74qCOM:&amp;tbnh=88&amp;tbnw=124&amp;prev=/images?q%3Dhorses%26svnum%3D10%26hl%3Den%26lr%3D%26sa%3DG" TargetMode="External"/><Relationship Id="rId23" Type="http://schemas.openxmlformats.org/officeDocument/2006/relationships/image" Target="../media/image38.jpeg"/><Relationship Id="rId10" Type="http://schemas.openxmlformats.org/officeDocument/2006/relationships/image" Target="../media/image29.jpeg"/><Relationship Id="rId19" Type="http://schemas.openxmlformats.org/officeDocument/2006/relationships/image" Target="../media/image35.jpeg"/><Relationship Id="rId4" Type="http://schemas.openxmlformats.org/officeDocument/2006/relationships/image" Target="../media/image24.jpeg"/><Relationship Id="rId9" Type="http://schemas.openxmlformats.org/officeDocument/2006/relationships/image" Target="../media/image28.jpeg"/><Relationship Id="rId14" Type="http://schemas.openxmlformats.org/officeDocument/2006/relationships/image" Target="../media/image32.jpeg"/><Relationship Id="rId22" Type="http://schemas.openxmlformats.org/officeDocument/2006/relationships/image" Target="../media/image37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rthcarolinahealthnews.org/2018/12/10/nc-cities-work-fix-crumbling-sewer-systems/" TargetMode="External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lickr.com/photos/freewine/571202230/" TargetMode="External"/><Relationship Id="rId5" Type="http://schemas.openxmlformats.org/officeDocument/2006/relationships/image" Target="../media/image44.jpeg"/><Relationship Id="rId4" Type="http://schemas.openxmlformats.org/officeDocument/2006/relationships/hyperlink" Target="https://creativecommons.org/licenses/by-nd/3.0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e-limu.org/topic/view/?t=38&amp;c=7" TargetMode="External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hyperlink" Target="mailto:vseaman@incog.org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eq.ok.gov/2020_ok_ir_final-appendix-f/" TargetMode="External"/><Relationship Id="rId13" Type="http://schemas.openxmlformats.org/officeDocument/2006/relationships/hyperlink" Target="https://www.deq.ok.gov/2020-ir-data-solicitation-letter_final/" TargetMode="External"/><Relationship Id="rId3" Type="http://schemas.openxmlformats.org/officeDocument/2006/relationships/hyperlink" Target="https://www.deq.ok.gov/2020_ok_ir_final-appendix-a/" TargetMode="External"/><Relationship Id="rId7" Type="http://schemas.openxmlformats.org/officeDocument/2006/relationships/hyperlink" Target="https://www.deq.ok.gov/2020_ok_ir_final-appendix-e/" TargetMode="External"/><Relationship Id="rId12" Type="http://schemas.openxmlformats.org/officeDocument/2006/relationships/hyperlink" Target="https://www.deq.ok.gov/epa-2020-ok-decision-document/" TargetMode="External"/><Relationship Id="rId2" Type="http://schemas.openxmlformats.org/officeDocument/2006/relationships/hyperlink" Target="https://www.deq.ok.gov/2020_ok_ir_final_report-only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deq.ok.gov/2020_ok_ir_final_appendix-d/" TargetMode="External"/><Relationship Id="rId11" Type="http://schemas.openxmlformats.org/officeDocument/2006/relationships/hyperlink" Target="https://www.deq.ok.gov/epa-2020_ok-303d_approval-letter/" TargetMode="External"/><Relationship Id="rId5" Type="http://schemas.openxmlformats.org/officeDocument/2006/relationships/hyperlink" Target="https://www.deq.ok.gov/2020_ok_ir_final-appendix-c/" TargetMode="External"/><Relationship Id="rId10" Type="http://schemas.openxmlformats.org/officeDocument/2006/relationships/hyperlink" Target="https://www.deq.ok.gov/2020_ok_ir_public-notice/" TargetMode="External"/><Relationship Id="rId4" Type="http://schemas.openxmlformats.org/officeDocument/2006/relationships/hyperlink" Target="https://www.deq.ok.gov/2020_ok_ir_final_appendix-b/" TargetMode="External"/><Relationship Id="rId9" Type="http://schemas.openxmlformats.org/officeDocument/2006/relationships/hyperlink" Target="https://www.deq.ok.gov/2020_ok_ir_final-appendix-g/" TargetMode="External"/><Relationship Id="rId1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295" r="-1" b="23014"/>
          <a:stretch/>
        </p:blipFill>
        <p:spPr>
          <a:xfrm>
            <a:off x="240030" y="320040"/>
            <a:ext cx="8661654" cy="446227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38A241E-0395-41E5-8607-BAA2799A4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4892040"/>
            <a:ext cx="8661654" cy="1645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1157" y="5093208"/>
            <a:ext cx="5718043" cy="12618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11175" indent="-511175" algn="l">
              <a:lnSpc>
                <a:spcPct val="90000"/>
              </a:lnSpc>
              <a:buFont typeface="+mj-lt"/>
              <a:buAutoNum type="arabicPeriod" startAt="6"/>
            </a:pPr>
            <a:r>
              <a:rPr lang="en-US" sz="36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IV Monitoring: 303(d) TMDLs and Priority Areas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0030" y="5093208"/>
            <a:ext cx="2665089" cy="126187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sz="2200" dirty="0">
                <a:solidFill>
                  <a:schemeClr val="bg2"/>
                </a:solidFill>
              </a:rPr>
              <a:t>Presented by INCOG</a:t>
            </a:r>
          </a:p>
          <a:p>
            <a:pPr algn="r">
              <a:lnSpc>
                <a:spcPct val="90000"/>
              </a:lnSpc>
            </a:pPr>
            <a:r>
              <a:rPr lang="en-US" sz="2200" dirty="0">
                <a:solidFill>
                  <a:schemeClr val="bg2"/>
                </a:solidFill>
              </a:rPr>
              <a:t>Nienhuis Park</a:t>
            </a:r>
          </a:p>
          <a:p>
            <a:pPr algn="r">
              <a:lnSpc>
                <a:spcPct val="90000"/>
              </a:lnSpc>
            </a:pPr>
            <a:r>
              <a:rPr lang="en-US" sz="2200" dirty="0">
                <a:solidFill>
                  <a:schemeClr val="bg2"/>
                </a:solidFill>
              </a:rPr>
              <a:t>May 18, 2022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E352288-84AD-4CA8-BCD5-76C29D34E1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3044952" y="5264106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2922C84-67E7-46B4-B663-6AEDDFDB0F7F}"/>
              </a:ext>
            </a:extLst>
          </p:cNvPr>
          <p:cNvSpPr txBox="1">
            <a:spLocks/>
          </p:cNvSpPr>
          <p:nvPr/>
        </p:nvSpPr>
        <p:spPr>
          <a:xfrm>
            <a:off x="1140335" y="1066800"/>
            <a:ext cx="6861043" cy="2418588"/>
          </a:xfrm>
          <a:prstGeom prst="rect">
            <a:avLst/>
          </a:prstGeom>
          <a:solidFill>
            <a:srgbClr val="413F33">
              <a:alpha val="48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GCSA Workshop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OKR04 MCM-3 and Part IV Sampling and Field Methods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240022" y="365760"/>
            <a:ext cx="7025402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Integrated Report Category 5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23075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0"/>
            <a:ext cx="9144000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728740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893618" y="1995055"/>
            <a:ext cx="7371807" cy="422286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114300" marR="0" lvl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303(d) impairments are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Category 4 or 5 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Appendix 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(“2020 Oklahoma 303(d) List of Impaired Waters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”).</a:t>
            </a:r>
          </a:p>
          <a:p>
            <a:pPr marL="114300" marR="0" lvl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Category 5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“The water quality standard is not attained. The waterbody is </a:t>
            </a:r>
            <a:r>
              <a:rPr kumimoji="0" lang="en-US" sz="20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impaired or threatened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for one or more designated uses by a pollutant(s) </a:t>
            </a:r>
            <a:r>
              <a:rPr kumimoji="0" lang="en-US" sz="20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requires a TMDL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</a:t>
            </a:r>
          </a:p>
          <a:p>
            <a:pPr marL="114300" marR="0" lvl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Category 5 has 3 sub-categories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457200" marR="0" lvl="1" indent="-2286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5a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“TMDL is underway or will be scheduled.”</a:t>
            </a:r>
          </a:p>
          <a:p>
            <a:pPr marL="457200" marR="0" lvl="1" indent="-2286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5b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“A review of the WQS will be conducted before a TMDL is scheduled.”  </a:t>
            </a:r>
          </a:p>
          <a:p>
            <a:pPr marL="457200" marR="0" lvl="1" indent="-2286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5c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“Additional data and information will be collected before a TMDL or review of the WQS is scheduled.”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8550" y="6230813"/>
            <a:ext cx="1447038" cy="365125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26EF7911-DC9B-4A2A-BA69-BD22654B71C5}" type="slidenum"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  <a:alpha val="8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  <a:alpha val="8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6869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A4EDC-2F0F-4C70-8C36-DAF232DFC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20295" y="6262831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EF7911-DC9B-4A2A-BA69-BD22654B71C5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Table&#10;&#10;Description automatically generated with medium confidence">
            <a:extLst>
              <a:ext uri="{FF2B5EF4-FFF2-40B4-BE49-F238E27FC236}">
                <a16:creationId xmlns:a16="http://schemas.microsoft.com/office/drawing/2014/main" id="{E34F23BE-BC57-458C-9906-95BFD3CCA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1371"/>
            <a:ext cx="9144000" cy="46776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12A528-196D-4AC2-AC1A-D679B7940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66516"/>
            <a:ext cx="9144000" cy="32877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CCCDED8D-E310-49BF-8839-A450B02580B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11833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Example of Appendix C  303(d) Listings</a:t>
            </a:r>
          </a:p>
        </p:txBody>
      </p:sp>
    </p:spTree>
    <p:extLst>
      <p:ext uri="{BB962C8B-B14F-4D97-AF65-F5344CB8AC3E}">
        <p14:creationId xmlns:p14="http://schemas.microsoft.com/office/powerpoint/2010/main" val="1646764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Map&#10;&#10;Description automatically generated">
            <a:extLst>
              <a:ext uri="{FF2B5EF4-FFF2-40B4-BE49-F238E27FC236}">
                <a16:creationId xmlns:a16="http://schemas.microsoft.com/office/drawing/2014/main" id="{DEDC0F9A-8CDD-4382-8BBA-1F84153A4E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2" r="32335" b="9091"/>
          <a:stretch/>
        </p:blipFill>
        <p:spPr>
          <a:xfrm>
            <a:off x="2642616" y="10"/>
            <a:ext cx="6501384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18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24691" y="1808019"/>
            <a:ext cx="5476009" cy="4475687"/>
          </a:xfrm>
          <a:prstGeom prst="rect">
            <a:avLst/>
          </a:prstGeom>
          <a:solidFill>
            <a:schemeClr val="bg1">
              <a:alpha val="16000"/>
            </a:schemeClr>
          </a:solidFill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4572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 all waterbodies in Oklahoma have WBID numbers.</a:t>
            </a:r>
          </a:p>
          <a:p>
            <a:pPr marL="274320" marR="0" lvl="0" indent="-2286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Only WBID waterbodies are 303(d) candidates.</a:t>
            </a:r>
          </a:p>
          <a:p>
            <a:pPr marL="274320" marR="0" lvl="0" indent="-2286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 303(d) listings are in the Integrated Report (IR).</a:t>
            </a:r>
          </a:p>
          <a:p>
            <a:pPr marL="274320" marR="0" lvl="0" indent="-2286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Don’t search the IR by name of stream or lake.</a:t>
            </a:r>
          </a:p>
          <a:p>
            <a:pPr marL="274320" marR="0" lvl="0" indent="-2286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WBID codes are unique to each WBID segment.</a:t>
            </a:r>
          </a:p>
          <a:p>
            <a:pPr marL="274320" marR="0" lvl="0" indent="-2286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Larger streams and rivers have several WBID segments.</a:t>
            </a:r>
          </a:p>
          <a:p>
            <a:pPr marL="274320" marR="0" lvl="0" indent="-2286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IR 303(d) list does not indicate location of the segment.</a:t>
            </a:r>
          </a:p>
          <a:p>
            <a:pPr marL="274320" marR="0" lvl="0" indent="-2286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GIS mapping is required: </a:t>
            </a:r>
            <a:r>
              <a:rPr kumimoji="0" lang="en-US" sz="1900" b="0" i="1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Local or DEQ Data Viewer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621242" y="6249739"/>
            <a:ext cx="2057400" cy="365125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26EF7911-DC9B-4A2A-BA69-BD22654B71C5}" type="slidenum"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24692" y="418429"/>
            <a:ext cx="3961171" cy="11298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How To Know If Your MS4 Has 303(d)</a:t>
            </a:r>
          </a:p>
        </p:txBody>
      </p:sp>
    </p:spTree>
    <p:extLst>
      <p:ext uri="{BB962C8B-B14F-4D97-AF65-F5344CB8AC3E}">
        <p14:creationId xmlns:p14="http://schemas.microsoft.com/office/powerpoint/2010/main" val="4076498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4E7FF61-8783-40AD-8F04-BB8724297CA8}"/>
              </a:ext>
            </a:extLst>
          </p:cNvPr>
          <p:cNvGraphicFramePr>
            <a:graphicFrameLocks noGrp="1"/>
          </p:cNvGraphicFramePr>
          <p:nvPr/>
        </p:nvGraphicFramePr>
        <p:xfrm>
          <a:off x="0" y="901306"/>
          <a:ext cx="9144001" cy="59293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80223">
                  <a:extLst>
                    <a:ext uri="{9D8B030D-6E8A-4147-A177-3AD203B41FA5}">
                      <a16:colId xmlns:a16="http://schemas.microsoft.com/office/drawing/2014/main" val="1354343836"/>
                    </a:ext>
                  </a:extLst>
                </a:gridCol>
                <a:gridCol w="431321">
                  <a:extLst>
                    <a:ext uri="{9D8B030D-6E8A-4147-A177-3AD203B41FA5}">
                      <a16:colId xmlns:a16="http://schemas.microsoft.com/office/drawing/2014/main" val="1611887002"/>
                    </a:ext>
                  </a:extLst>
                </a:gridCol>
                <a:gridCol w="431321">
                  <a:extLst>
                    <a:ext uri="{9D8B030D-6E8A-4147-A177-3AD203B41FA5}">
                      <a16:colId xmlns:a16="http://schemas.microsoft.com/office/drawing/2014/main" val="3868174722"/>
                    </a:ext>
                  </a:extLst>
                </a:gridCol>
                <a:gridCol w="431321">
                  <a:extLst>
                    <a:ext uri="{9D8B030D-6E8A-4147-A177-3AD203B41FA5}">
                      <a16:colId xmlns:a16="http://schemas.microsoft.com/office/drawing/2014/main" val="4158469956"/>
                    </a:ext>
                  </a:extLst>
                </a:gridCol>
                <a:gridCol w="431321">
                  <a:extLst>
                    <a:ext uri="{9D8B030D-6E8A-4147-A177-3AD203B41FA5}">
                      <a16:colId xmlns:a16="http://schemas.microsoft.com/office/drawing/2014/main" val="965821689"/>
                    </a:ext>
                  </a:extLst>
                </a:gridCol>
                <a:gridCol w="431321">
                  <a:extLst>
                    <a:ext uri="{9D8B030D-6E8A-4147-A177-3AD203B41FA5}">
                      <a16:colId xmlns:a16="http://schemas.microsoft.com/office/drawing/2014/main" val="2984135871"/>
                    </a:ext>
                  </a:extLst>
                </a:gridCol>
                <a:gridCol w="431321">
                  <a:extLst>
                    <a:ext uri="{9D8B030D-6E8A-4147-A177-3AD203B41FA5}">
                      <a16:colId xmlns:a16="http://schemas.microsoft.com/office/drawing/2014/main" val="380009321"/>
                    </a:ext>
                  </a:extLst>
                </a:gridCol>
                <a:gridCol w="431321">
                  <a:extLst>
                    <a:ext uri="{9D8B030D-6E8A-4147-A177-3AD203B41FA5}">
                      <a16:colId xmlns:a16="http://schemas.microsoft.com/office/drawing/2014/main" val="3595090057"/>
                    </a:ext>
                  </a:extLst>
                </a:gridCol>
                <a:gridCol w="431321">
                  <a:extLst>
                    <a:ext uri="{9D8B030D-6E8A-4147-A177-3AD203B41FA5}">
                      <a16:colId xmlns:a16="http://schemas.microsoft.com/office/drawing/2014/main" val="3579139099"/>
                    </a:ext>
                  </a:extLst>
                </a:gridCol>
                <a:gridCol w="431321">
                  <a:extLst>
                    <a:ext uri="{9D8B030D-6E8A-4147-A177-3AD203B41FA5}">
                      <a16:colId xmlns:a16="http://schemas.microsoft.com/office/drawing/2014/main" val="3934943476"/>
                    </a:ext>
                  </a:extLst>
                </a:gridCol>
                <a:gridCol w="431321">
                  <a:extLst>
                    <a:ext uri="{9D8B030D-6E8A-4147-A177-3AD203B41FA5}">
                      <a16:colId xmlns:a16="http://schemas.microsoft.com/office/drawing/2014/main" val="761644761"/>
                    </a:ext>
                  </a:extLst>
                </a:gridCol>
                <a:gridCol w="431321">
                  <a:extLst>
                    <a:ext uri="{9D8B030D-6E8A-4147-A177-3AD203B41FA5}">
                      <a16:colId xmlns:a16="http://schemas.microsoft.com/office/drawing/2014/main" val="1957424770"/>
                    </a:ext>
                  </a:extLst>
                </a:gridCol>
                <a:gridCol w="431321">
                  <a:extLst>
                    <a:ext uri="{9D8B030D-6E8A-4147-A177-3AD203B41FA5}">
                      <a16:colId xmlns:a16="http://schemas.microsoft.com/office/drawing/2014/main" val="274492826"/>
                    </a:ext>
                  </a:extLst>
                </a:gridCol>
                <a:gridCol w="431321">
                  <a:extLst>
                    <a:ext uri="{9D8B030D-6E8A-4147-A177-3AD203B41FA5}">
                      <a16:colId xmlns:a16="http://schemas.microsoft.com/office/drawing/2014/main" val="2271918533"/>
                    </a:ext>
                  </a:extLst>
                </a:gridCol>
                <a:gridCol w="431321">
                  <a:extLst>
                    <a:ext uri="{9D8B030D-6E8A-4147-A177-3AD203B41FA5}">
                      <a16:colId xmlns:a16="http://schemas.microsoft.com/office/drawing/2014/main" val="62230582"/>
                    </a:ext>
                  </a:extLst>
                </a:gridCol>
                <a:gridCol w="431321">
                  <a:extLst>
                    <a:ext uri="{9D8B030D-6E8A-4147-A177-3AD203B41FA5}">
                      <a16:colId xmlns:a16="http://schemas.microsoft.com/office/drawing/2014/main" val="468404857"/>
                    </a:ext>
                  </a:extLst>
                </a:gridCol>
                <a:gridCol w="431321">
                  <a:extLst>
                    <a:ext uri="{9D8B030D-6E8A-4147-A177-3AD203B41FA5}">
                      <a16:colId xmlns:a16="http://schemas.microsoft.com/office/drawing/2014/main" val="2773786220"/>
                    </a:ext>
                  </a:extLst>
                </a:gridCol>
                <a:gridCol w="431321">
                  <a:extLst>
                    <a:ext uri="{9D8B030D-6E8A-4147-A177-3AD203B41FA5}">
                      <a16:colId xmlns:a16="http://schemas.microsoft.com/office/drawing/2014/main" val="2906715945"/>
                    </a:ext>
                  </a:extLst>
                </a:gridCol>
                <a:gridCol w="431321">
                  <a:extLst>
                    <a:ext uri="{9D8B030D-6E8A-4147-A177-3AD203B41FA5}">
                      <a16:colId xmlns:a16="http://schemas.microsoft.com/office/drawing/2014/main" val="1579024110"/>
                    </a:ext>
                  </a:extLst>
                </a:gridCol>
              </a:tblGrid>
              <a:tr h="219606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b"/>
                </a:tc>
                <a:tc gridSpan="18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2020 303(d) Parameters on MS4 Potential 303(d) Impaired Waters</a:t>
                      </a:r>
                      <a:endParaRPr lang="en-US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4419970"/>
                  </a:ext>
                </a:extLst>
              </a:tr>
              <a:tr h="219606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GCSA Members</a:t>
                      </a:r>
                      <a:endParaRPr lang="en-US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EN</a:t>
                      </a:r>
                      <a:endParaRPr lang="en-US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EC</a:t>
                      </a:r>
                      <a:endParaRPr lang="en-US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Turb</a:t>
                      </a:r>
                      <a:endParaRPr lang="en-US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Fish</a:t>
                      </a:r>
                      <a:endParaRPr lang="en-US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MI</a:t>
                      </a:r>
                      <a:endParaRPr lang="en-US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DO</a:t>
                      </a:r>
                      <a:endParaRPr lang="en-US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Hg</a:t>
                      </a:r>
                      <a:endParaRPr lang="en-US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Pb</a:t>
                      </a:r>
                      <a:endParaRPr lang="en-US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Cd</a:t>
                      </a:r>
                      <a:endParaRPr lang="en-US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Dzn</a:t>
                      </a:r>
                      <a:endParaRPr lang="en-US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Diel</a:t>
                      </a:r>
                      <a:endParaRPr lang="en-US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TDS</a:t>
                      </a:r>
                      <a:endParaRPr lang="en-US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SO4</a:t>
                      </a:r>
                      <a:endParaRPr lang="en-US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Chla</a:t>
                      </a:r>
                      <a:endParaRPr lang="en-US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NO3</a:t>
                      </a:r>
                      <a:endParaRPr lang="en-US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Cl-</a:t>
                      </a:r>
                      <a:endParaRPr lang="en-US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Sed</a:t>
                      </a:r>
                      <a:endParaRPr lang="en-US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Phos</a:t>
                      </a:r>
                      <a:endParaRPr lang="en-US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431868"/>
                  </a:ext>
                </a:extLst>
              </a:tr>
              <a:tr h="219606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Arkoma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extLst>
                  <a:ext uri="{0D108BD9-81ED-4DB2-BD59-A6C34878D82A}">
                    <a16:rowId xmlns:a16="http://schemas.microsoft.com/office/drawing/2014/main" val="1618276136"/>
                  </a:ext>
                </a:extLst>
              </a:tr>
              <a:tr h="219606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Bartlesville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extLst>
                  <a:ext uri="{0D108BD9-81ED-4DB2-BD59-A6C34878D82A}">
                    <a16:rowId xmlns:a16="http://schemas.microsoft.com/office/drawing/2014/main" val="1036971115"/>
                  </a:ext>
                </a:extLst>
              </a:tr>
              <a:tr h="219606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Bixby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extLst>
                  <a:ext uri="{0D108BD9-81ED-4DB2-BD59-A6C34878D82A}">
                    <a16:rowId xmlns:a16="http://schemas.microsoft.com/office/drawing/2014/main" val="1667589928"/>
                  </a:ext>
                </a:extLst>
              </a:tr>
              <a:tr h="219606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Broken Arrow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extLst>
                  <a:ext uri="{0D108BD9-81ED-4DB2-BD59-A6C34878D82A}">
                    <a16:rowId xmlns:a16="http://schemas.microsoft.com/office/drawing/2014/main" val="1565109964"/>
                  </a:ext>
                </a:extLst>
              </a:tr>
              <a:tr h="219606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Catoosa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extLst>
                  <a:ext uri="{0D108BD9-81ED-4DB2-BD59-A6C34878D82A}">
                    <a16:rowId xmlns:a16="http://schemas.microsoft.com/office/drawing/2014/main" val="1296985351"/>
                  </a:ext>
                </a:extLst>
              </a:tr>
              <a:tr h="219606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Claremore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extLst>
                  <a:ext uri="{0D108BD9-81ED-4DB2-BD59-A6C34878D82A}">
                    <a16:rowId xmlns:a16="http://schemas.microsoft.com/office/drawing/2014/main" val="1993186797"/>
                  </a:ext>
                </a:extLst>
              </a:tr>
              <a:tr h="219606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Coweta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extLst>
                  <a:ext uri="{0D108BD9-81ED-4DB2-BD59-A6C34878D82A}">
                    <a16:rowId xmlns:a16="http://schemas.microsoft.com/office/drawing/2014/main" val="3859958766"/>
                  </a:ext>
                </a:extLst>
              </a:tr>
              <a:tr h="219606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Creek County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extLst>
                  <a:ext uri="{0D108BD9-81ED-4DB2-BD59-A6C34878D82A}">
                    <a16:rowId xmlns:a16="http://schemas.microsoft.com/office/drawing/2014/main" val="2756122515"/>
                  </a:ext>
                </a:extLst>
              </a:tr>
              <a:tr h="219606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Edmond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extLst>
                  <a:ext uri="{0D108BD9-81ED-4DB2-BD59-A6C34878D82A}">
                    <a16:rowId xmlns:a16="http://schemas.microsoft.com/office/drawing/2014/main" val="187052770"/>
                  </a:ext>
                </a:extLst>
              </a:tr>
              <a:tr h="219606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Glenpool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extLst>
                  <a:ext uri="{0D108BD9-81ED-4DB2-BD59-A6C34878D82A}">
                    <a16:rowId xmlns:a16="http://schemas.microsoft.com/office/drawing/2014/main" val="3286854509"/>
                  </a:ext>
                </a:extLst>
              </a:tr>
              <a:tr h="219606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Jenks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extLst>
                  <a:ext uri="{0D108BD9-81ED-4DB2-BD59-A6C34878D82A}">
                    <a16:rowId xmlns:a16="http://schemas.microsoft.com/office/drawing/2014/main" val="4276349679"/>
                  </a:ext>
                </a:extLst>
              </a:tr>
              <a:tr h="219606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Jones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extLst>
                  <a:ext uri="{0D108BD9-81ED-4DB2-BD59-A6C34878D82A}">
                    <a16:rowId xmlns:a16="http://schemas.microsoft.com/office/drawing/2014/main" val="74957208"/>
                  </a:ext>
                </a:extLst>
              </a:tr>
              <a:tr h="219606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Kiefer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extLst>
                  <a:ext uri="{0D108BD9-81ED-4DB2-BD59-A6C34878D82A}">
                    <a16:rowId xmlns:a16="http://schemas.microsoft.com/office/drawing/2014/main" val="1940025303"/>
                  </a:ext>
                </a:extLst>
              </a:tr>
              <a:tr h="219606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Miami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extLst>
                  <a:ext uri="{0D108BD9-81ED-4DB2-BD59-A6C34878D82A}">
                    <a16:rowId xmlns:a16="http://schemas.microsoft.com/office/drawing/2014/main" val="1550038621"/>
                  </a:ext>
                </a:extLst>
              </a:tr>
              <a:tr h="219606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Muskogee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extLst>
                  <a:ext uri="{0D108BD9-81ED-4DB2-BD59-A6C34878D82A}">
                    <a16:rowId xmlns:a16="http://schemas.microsoft.com/office/drawing/2014/main" val="382736006"/>
                  </a:ext>
                </a:extLst>
              </a:tr>
              <a:tr h="219606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Okmulgee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x  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extLst>
                  <a:ext uri="{0D108BD9-81ED-4DB2-BD59-A6C34878D82A}">
                    <a16:rowId xmlns:a16="http://schemas.microsoft.com/office/drawing/2014/main" val="2696998112"/>
                  </a:ext>
                </a:extLst>
              </a:tr>
              <a:tr h="219606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Owasso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extLst>
                  <a:ext uri="{0D108BD9-81ED-4DB2-BD59-A6C34878D82A}">
                    <a16:rowId xmlns:a16="http://schemas.microsoft.com/office/drawing/2014/main" val="4266293072"/>
                  </a:ext>
                </a:extLst>
              </a:tr>
              <a:tr h="219606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Ponca City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extLst>
                  <a:ext uri="{0D108BD9-81ED-4DB2-BD59-A6C34878D82A}">
                    <a16:rowId xmlns:a16="http://schemas.microsoft.com/office/drawing/2014/main" val="3218351578"/>
                  </a:ext>
                </a:extLst>
              </a:tr>
              <a:tr h="219606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Rogers County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extLst>
                  <a:ext uri="{0D108BD9-81ED-4DB2-BD59-A6C34878D82A}">
                    <a16:rowId xmlns:a16="http://schemas.microsoft.com/office/drawing/2014/main" val="3238464030"/>
                  </a:ext>
                </a:extLst>
              </a:tr>
              <a:tr h="219606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Sand Springs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extLst>
                  <a:ext uri="{0D108BD9-81ED-4DB2-BD59-A6C34878D82A}">
                    <a16:rowId xmlns:a16="http://schemas.microsoft.com/office/drawing/2014/main" val="3091576971"/>
                  </a:ext>
                </a:extLst>
              </a:tr>
              <a:tr h="219606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Sapulpa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extLst>
                  <a:ext uri="{0D108BD9-81ED-4DB2-BD59-A6C34878D82A}">
                    <a16:rowId xmlns:a16="http://schemas.microsoft.com/office/drawing/2014/main" val="1169273192"/>
                  </a:ext>
                </a:extLst>
              </a:tr>
              <a:tr h="219606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Tahlequah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extLst>
                  <a:ext uri="{0D108BD9-81ED-4DB2-BD59-A6C34878D82A}">
                    <a16:rowId xmlns:a16="http://schemas.microsoft.com/office/drawing/2014/main" val="2417430324"/>
                  </a:ext>
                </a:extLst>
              </a:tr>
              <a:tr h="219606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Tulsa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extLst>
                  <a:ext uri="{0D108BD9-81ED-4DB2-BD59-A6C34878D82A}">
                    <a16:rowId xmlns:a16="http://schemas.microsoft.com/office/drawing/2014/main" val="1235899650"/>
                  </a:ext>
                </a:extLst>
              </a:tr>
              <a:tr h="219606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Tulsa County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extLst>
                  <a:ext uri="{0D108BD9-81ED-4DB2-BD59-A6C34878D82A}">
                    <a16:rowId xmlns:a16="http://schemas.microsoft.com/office/drawing/2014/main" val="3307833778"/>
                  </a:ext>
                </a:extLst>
              </a:tr>
              <a:tr h="219606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Wagoner County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35" marR="6035" marT="6035" marB="0" anchor="ctr"/>
                </a:tc>
                <a:extLst>
                  <a:ext uri="{0D108BD9-81ED-4DB2-BD59-A6C34878D82A}">
                    <a16:rowId xmlns:a16="http://schemas.microsoft.com/office/drawing/2014/main" val="3413720310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425644" y="6309677"/>
            <a:ext cx="1447038" cy="365125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26EF7911-DC9B-4A2A-BA69-BD22654B71C5}" type="slidenum"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  <a:alpha val="8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  <a:alpha val="8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89F3BA6-3374-4086-9A09-E325F491DEA1}"/>
              </a:ext>
            </a:extLst>
          </p:cNvPr>
          <p:cNvSpPr txBox="1">
            <a:spLocks/>
          </p:cNvSpPr>
          <p:nvPr/>
        </p:nvSpPr>
        <p:spPr>
          <a:xfrm>
            <a:off x="0" y="-2703"/>
            <a:ext cx="9144000" cy="90400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GCSA Members’ 2020 303(d) POCs </a:t>
            </a:r>
          </a:p>
        </p:txBody>
      </p:sp>
    </p:spTree>
    <p:extLst>
      <p:ext uri="{BB962C8B-B14F-4D97-AF65-F5344CB8AC3E}">
        <p14:creationId xmlns:p14="http://schemas.microsoft.com/office/powerpoint/2010/main" val="1869379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74073" y="1059874"/>
            <a:ext cx="8395854" cy="29925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11430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286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 total number of GCSA potential receiving waterbodies</a:t>
            </a:r>
          </a:p>
          <a:p>
            <a:pPr marL="11430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208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 total number of these listed as 303(d) impaired   (73%)</a:t>
            </a:r>
          </a:p>
          <a:p>
            <a:pPr marL="11430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 number of these that are lakes   (6%)   </a:t>
            </a:r>
            <a:r>
              <a:rPr kumimoji="0" lang="en-US" sz="1900" b="0" i="1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(94% are streams and rivers) </a:t>
            </a:r>
          </a:p>
          <a:p>
            <a:pPr marL="11430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 number of different 303(d) POCs </a:t>
            </a:r>
          </a:p>
          <a:p>
            <a:pPr marL="11430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79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 number of the 208 impaired as 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5a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(28%)  </a:t>
            </a:r>
            <a:r>
              <a:rPr kumimoji="0" lang="en-US" sz="1900" b="0" i="1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(TMDL in progress or scheduled)</a:t>
            </a:r>
          </a:p>
          <a:p>
            <a:pPr marL="11430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 number of the 208 impaired as 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5b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(5%)    </a:t>
            </a:r>
            <a:r>
              <a:rPr kumimoji="0" lang="en-US" sz="1900" b="0" i="1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(WQS review before TMDL)</a:t>
            </a:r>
          </a:p>
          <a:p>
            <a:pPr marL="11430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68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 number of the 208 impaired as 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5c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(24%)  </a:t>
            </a:r>
            <a:r>
              <a:rPr kumimoji="0" lang="en-US" sz="1900" b="0" i="1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(collect more data before TMDL)</a:t>
            </a:r>
          </a:p>
          <a:p>
            <a:pPr marL="11430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46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 number of the 208 impaired as 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4a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(16%)  </a:t>
            </a:r>
            <a:r>
              <a:rPr kumimoji="0" lang="en-US" sz="1900" b="0" i="1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(TMDL has been completed)</a:t>
            </a:r>
          </a:p>
          <a:p>
            <a:pPr marL="11430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1430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1430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1430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1313" marR="0" lvl="0" indent="-227013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100836" y="6228629"/>
            <a:ext cx="1447038" cy="365125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26EF7911-DC9B-4A2A-BA69-BD22654B71C5}" type="slidenum"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  <a:alpha val="8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  <a:alpha val="8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5C7245-956F-42D0-B300-3DF920123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609" y="4094017"/>
            <a:ext cx="7539181" cy="4623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11430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1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Percent of GCSA members having to address the 18 303(d) POCs:</a:t>
            </a:r>
          </a:p>
          <a:p>
            <a:pPr marL="11430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1430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1430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1430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1313" marR="0" lvl="0" indent="-227013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1287AB2-B194-4644-A486-FE0BAA6C5B01}"/>
              </a:ext>
            </a:extLst>
          </p:cNvPr>
          <p:cNvGraphicFramePr>
            <a:graphicFrameLocks noGrp="1"/>
          </p:cNvGraphicFramePr>
          <p:nvPr/>
        </p:nvGraphicFramePr>
        <p:xfrm>
          <a:off x="430867" y="4525243"/>
          <a:ext cx="7424659" cy="1896744"/>
        </p:xfrm>
        <a:graphic>
          <a:graphicData uri="http://schemas.openxmlformats.org/drawingml/2006/table">
            <a:tbl>
              <a:tblPr/>
              <a:tblGrid>
                <a:gridCol w="1461679">
                  <a:extLst>
                    <a:ext uri="{9D8B030D-6E8A-4147-A177-3AD203B41FA5}">
                      <a16:colId xmlns:a16="http://schemas.microsoft.com/office/drawing/2014/main" val="1876610281"/>
                    </a:ext>
                  </a:extLst>
                </a:gridCol>
                <a:gridCol w="847109">
                  <a:extLst>
                    <a:ext uri="{9D8B030D-6E8A-4147-A177-3AD203B41FA5}">
                      <a16:colId xmlns:a16="http://schemas.microsoft.com/office/drawing/2014/main" val="3237715537"/>
                    </a:ext>
                  </a:extLst>
                </a:gridCol>
                <a:gridCol w="1683144">
                  <a:extLst>
                    <a:ext uri="{9D8B030D-6E8A-4147-A177-3AD203B41FA5}">
                      <a16:colId xmlns:a16="http://schemas.microsoft.com/office/drawing/2014/main" val="1858604035"/>
                    </a:ext>
                  </a:extLst>
                </a:gridCol>
                <a:gridCol w="863718">
                  <a:extLst>
                    <a:ext uri="{9D8B030D-6E8A-4147-A177-3AD203B41FA5}">
                      <a16:colId xmlns:a16="http://schemas.microsoft.com/office/drawing/2014/main" val="2393425966"/>
                    </a:ext>
                  </a:extLst>
                </a:gridCol>
                <a:gridCol w="1705291">
                  <a:extLst>
                    <a:ext uri="{9D8B030D-6E8A-4147-A177-3AD203B41FA5}">
                      <a16:colId xmlns:a16="http://schemas.microsoft.com/office/drawing/2014/main" val="1841968391"/>
                    </a:ext>
                  </a:extLst>
                </a:gridCol>
                <a:gridCol w="863718">
                  <a:extLst>
                    <a:ext uri="{9D8B030D-6E8A-4147-A177-3AD203B41FA5}">
                      <a16:colId xmlns:a16="http://schemas.microsoft.com/office/drawing/2014/main" val="2794090122"/>
                    </a:ext>
                  </a:extLst>
                </a:gridCol>
              </a:tblGrid>
              <a:tr h="316124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Enterococcus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76%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Mercury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Sulfate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7946466"/>
                  </a:ext>
                </a:extLst>
              </a:tr>
              <a:tr h="316124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E. coli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56%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28%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Chlorophyll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7244130"/>
                  </a:ext>
                </a:extLst>
              </a:tr>
              <a:tr h="316124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Turbidity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48%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Cadmium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Nitrates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707127"/>
                  </a:ext>
                </a:extLst>
              </a:tr>
              <a:tr h="316124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Fish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Diazinon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Chloride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9189227"/>
                  </a:ext>
                </a:extLst>
              </a:tr>
              <a:tr h="316124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Macroinvert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72%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Dieldrin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Silt/sediment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7231126"/>
                  </a:ext>
                </a:extLst>
              </a:tr>
              <a:tr h="316124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Diss. Oxygen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48%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T. Diss. Solids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Phosphorus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5525364"/>
                  </a:ext>
                </a:extLst>
              </a:tr>
            </a:tbl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3D3F0F7B-64E2-480A-815D-8DEDE697B3DD}"/>
              </a:ext>
            </a:extLst>
          </p:cNvPr>
          <p:cNvSpPr txBox="1">
            <a:spLocks/>
          </p:cNvSpPr>
          <p:nvPr/>
        </p:nvSpPr>
        <p:spPr>
          <a:xfrm>
            <a:off x="0" y="2595"/>
            <a:ext cx="9144000" cy="90400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 303(d) POC Statistics for 25 GCSA MS4s</a:t>
            </a:r>
          </a:p>
        </p:txBody>
      </p:sp>
      <p:pic>
        <p:nvPicPr>
          <p:cNvPr id="5" name="Picture 4" descr="A picture containing text, table, indoor, set&#10;&#10;Description automatically generated">
            <a:extLst>
              <a:ext uri="{FF2B5EF4-FFF2-40B4-BE49-F238E27FC236}">
                <a16:creationId xmlns:a16="http://schemas.microsoft.com/office/drawing/2014/main" id="{65D5629A-514F-401D-B3FE-392834DF3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4497" y="1039090"/>
            <a:ext cx="1192858" cy="1446208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606307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240022" y="365760"/>
            <a:ext cx="7716942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Different POCs Mean Different Sources 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23075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0"/>
            <a:ext cx="9144000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728740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14400" y="1828800"/>
            <a:ext cx="8042564" cy="466344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Bacteria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pets, livestock, birds, rooftops, woodlands, agriculture, lawn clippings, dead animals, dumpsters, trash hauling, sewage bypasses, soil, wildlife areas, regrowth.</a:t>
            </a:r>
          </a:p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Metals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industry facilities, industrial waste, soils, landfills, cars, streets, airborne deposition, illegal dumping, batteries, mechanical wastes.</a:t>
            </a:r>
          </a:p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Salts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fertilizer overuse, chemical storage, oil and gas production, WWTP and industrial effluent, winter ice control, industrial facilities.</a:t>
            </a:r>
          </a:p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Nutrients / DO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(complicated interaction): fertilizers, agriculture, livestock, pets, illegal dumping, woodlands, animal waste, soils, lawn clippings.</a:t>
            </a:r>
          </a:p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Pesticides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agriculture, lawn overuse, illegal dumping, chemical storage.</a:t>
            </a:r>
          </a:p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Silt / Sediment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construction sites, erosion, impervious surfaces.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78159" y="6217920"/>
            <a:ext cx="1447038" cy="365125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26EF7911-DC9B-4A2A-BA69-BD22654B71C5}" type="slidenum"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37035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655F03-9961-432D-9073-D7A0FA85A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400" y="549275"/>
            <a:ext cx="5029200" cy="5089525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pPr>
              <a:spcAft>
                <a:spcPts val="1200"/>
              </a:spcAft>
            </a:pPr>
            <a:r>
              <a:rPr lang="en-US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Addressing 303(d) Impaired Waters (Part IV.A)</a:t>
            </a:r>
            <a:br>
              <a:rPr lang="en-US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br>
              <a:rPr lang="en-US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3600" i="1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</a:rPr>
              <a:t>MS4 requirements to Protect 303(d) impaired waters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75B317-04B1-4B8D-A3B8-A8FB2A700A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405" r="10147" b="-1"/>
          <a:stretch/>
        </p:blipFill>
        <p:spPr>
          <a:xfrm>
            <a:off x="20" y="10"/>
            <a:ext cx="3744733" cy="685799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84600C-0D22-4883-B36B-4CC272AE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44843" y="6172200"/>
            <a:ext cx="870506" cy="365125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E794493-AC3B-410B-BF08-4C1E37F6A2A0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80333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4538"/>
            <a:ext cx="7993463" cy="1033669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42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OKR04 Part IV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331" y="1752600"/>
            <a:ext cx="8361340" cy="4572000"/>
          </a:xfrm>
        </p:spPr>
        <p:txBody>
          <a:bodyPr anchor="t">
            <a:normAutofit/>
          </a:bodyPr>
          <a:lstStyle/>
          <a:p>
            <a:pPr marL="0" indent="0" algn="just">
              <a:spcBef>
                <a:spcPts val="1800"/>
              </a:spcBef>
              <a:buNone/>
            </a:pPr>
            <a:r>
              <a:rPr lang="en-US" sz="2100" b="1" dirty="0">
                <a:solidFill>
                  <a:schemeClr val="accent2">
                    <a:lumMod val="50000"/>
                  </a:schemeClr>
                </a:solidFill>
              </a:rPr>
              <a:t>Part IV </a:t>
            </a:r>
            <a:r>
              <a:rPr lang="en-US" sz="2100" dirty="0">
                <a:solidFill>
                  <a:schemeClr val="accent2">
                    <a:lumMod val="50000"/>
                  </a:schemeClr>
                </a:solidFill>
              </a:rPr>
              <a:t>addresses “</a:t>
            </a:r>
            <a:r>
              <a:rPr lang="en-US" sz="2100" i="1" dirty="0">
                <a:solidFill>
                  <a:schemeClr val="accent2">
                    <a:lumMod val="50000"/>
                  </a:schemeClr>
                </a:solidFill>
              </a:rPr>
              <a:t>Special Conditions and Compliance With Water Quality Standards</a:t>
            </a:r>
            <a:r>
              <a:rPr lang="en-US" sz="2100" dirty="0">
                <a:solidFill>
                  <a:schemeClr val="accent2">
                    <a:lumMod val="50000"/>
                  </a:schemeClr>
                </a:solidFill>
              </a:rPr>
              <a:t>” (WQS).</a:t>
            </a:r>
          </a:p>
          <a:p>
            <a:pPr marL="0" indent="0" algn="just">
              <a:spcBef>
                <a:spcPts val="1800"/>
              </a:spcBef>
              <a:buNone/>
            </a:pPr>
            <a:r>
              <a:rPr lang="en-US" sz="2100" b="1" dirty="0"/>
              <a:t>Part IV.A  </a:t>
            </a:r>
            <a:r>
              <a:rPr lang="en-US" sz="2100" dirty="0"/>
              <a:t>covers </a:t>
            </a:r>
            <a:r>
              <a:rPr lang="en-US" sz="2100" u="sng" dirty="0"/>
              <a:t>303(d)</a:t>
            </a:r>
            <a:r>
              <a:rPr lang="en-US" sz="2100" dirty="0"/>
              <a:t> impairment and </a:t>
            </a:r>
            <a:r>
              <a:rPr lang="en-US" sz="2100" u="sng" dirty="0"/>
              <a:t>WQS</a:t>
            </a:r>
            <a:r>
              <a:rPr lang="en-US" sz="2100" dirty="0"/>
              <a:t> exceedances.</a:t>
            </a:r>
          </a:p>
          <a:p>
            <a:pPr lvl="1" algn="just">
              <a:spcBef>
                <a:spcPts val="600"/>
              </a:spcBef>
            </a:pP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</a:rPr>
              <a:t>Part IV.A.1 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</a:rPr>
              <a:t>covers </a:t>
            </a:r>
            <a:r>
              <a:rPr lang="en-US" sz="2000" i="1" u="sng" dirty="0">
                <a:solidFill>
                  <a:schemeClr val="accent1">
                    <a:lumMod val="50000"/>
                  </a:schemeClr>
                </a:solidFill>
              </a:rPr>
              <a:t>303(d)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</a:rPr>
              <a:t> with 8 subparts (items a. – h.)</a:t>
            </a:r>
          </a:p>
          <a:p>
            <a:pPr lvl="1" algn="just">
              <a:spcBef>
                <a:spcPts val="600"/>
              </a:spcBef>
            </a:pP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</a:rPr>
              <a:t>Part IV.A.2 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</a:rPr>
              <a:t>covers </a:t>
            </a:r>
            <a:r>
              <a:rPr lang="en-US" sz="2000" i="1" u="sng" dirty="0">
                <a:solidFill>
                  <a:schemeClr val="accent1">
                    <a:lumMod val="50000"/>
                  </a:schemeClr>
                </a:solidFill>
              </a:rPr>
              <a:t>WQS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</a:rPr>
              <a:t> (single paragraph requiring DEQ notification).</a:t>
            </a:r>
          </a:p>
          <a:p>
            <a:pPr marL="0" indent="0" algn="just">
              <a:spcBef>
                <a:spcPts val="1800"/>
              </a:spcBef>
              <a:buNone/>
            </a:pPr>
            <a:r>
              <a:rPr lang="en-US" sz="2100" b="1" dirty="0"/>
              <a:t>Part IV.B  </a:t>
            </a:r>
            <a:r>
              <a:rPr lang="en-US" sz="2100" dirty="0"/>
              <a:t>refers to </a:t>
            </a:r>
            <a:r>
              <a:rPr lang="en-US" sz="2100" u="sng" dirty="0"/>
              <a:t>TMDLs</a:t>
            </a:r>
            <a:r>
              <a:rPr lang="en-US" sz="2100" dirty="0"/>
              <a:t> (many pages).</a:t>
            </a:r>
          </a:p>
          <a:p>
            <a:pPr marL="0" indent="0" algn="just">
              <a:spcBef>
                <a:spcPts val="1800"/>
              </a:spcBef>
              <a:buNone/>
            </a:pPr>
            <a:r>
              <a:rPr lang="en-US" sz="2100" b="1" dirty="0"/>
              <a:t>Part IV.C  </a:t>
            </a:r>
            <a:r>
              <a:rPr lang="en-US" sz="2100" dirty="0"/>
              <a:t>refers to </a:t>
            </a:r>
            <a:r>
              <a:rPr lang="en-US" sz="2100" u="sng" dirty="0"/>
              <a:t>ORW</a:t>
            </a:r>
            <a:r>
              <a:rPr lang="en-US" sz="2100" dirty="0"/>
              <a:t> (single paragraph).</a:t>
            </a:r>
          </a:p>
          <a:p>
            <a:pPr lvl="1" algn="just">
              <a:spcBef>
                <a:spcPts val="600"/>
              </a:spcBef>
            </a:pP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</a:rPr>
              <a:t>Only Tahlequah must comply with Part IV.C. </a:t>
            </a:r>
          </a:p>
          <a:p>
            <a:pPr marL="0" indent="0" algn="just">
              <a:spcBef>
                <a:spcPts val="1800"/>
              </a:spcBef>
              <a:buNone/>
            </a:pPr>
            <a:r>
              <a:rPr lang="en-US" sz="2100" b="1" dirty="0">
                <a:solidFill>
                  <a:schemeClr val="accent2">
                    <a:lumMod val="50000"/>
                  </a:schemeClr>
                </a:solidFill>
              </a:rPr>
              <a:t>Part IV.A.1 </a:t>
            </a:r>
            <a:r>
              <a:rPr lang="en-US" sz="2100" u="sng" dirty="0">
                <a:solidFill>
                  <a:schemeClr val="accent2">
                    <a:lumMod val="50000"/>
                  </a:schemeClr>
                </a:solidFill>
              </a:rPr>
              <a:t>303(d)</a:t>
            </a:r>
            <a:r>
              <a:rPr lang="en-US" sz="2100" dirty="0">
                <a:solidFill>
                  <a:schemeClr val="accent2">
                    <a:lumMod val="50000"/>
                  </a:schemeClr>
                </a:solidFill>
              </a:rPr>
              <a:t> and </a:t>
            </a:r>
            <a:r>
              <a:rPr lang="en-US" sz="2100" b="1" dirty="0">
                <a:solidFill>
                  <a:schemeClr val="accent2">
                    <a:lumMod val="50000"/>
                  </a:schemeClr>
                </a:solidFill>
              </a:rPr>
              <a:t>Part IV.B </a:t>
            </a:r>
            <a:r>
              <a:rPr lang="en-US" sz="2100" u="sng" dirty="0">
                <a:solidFill>
                  <a:schemeClr val="accent2">
                    <a:lumMod val="50000"/>
                  </a:schemeClr>
                </a:solidFill>
              </a:rPr>
              <a:t>TMDL</a:t>
            </a:r>
            <a:r>
              <a:rPr lang="en-US" sz="2100" dirty="0">
                <a:solidFill>
                  <a:schemeClr val="accent2">
                    <a:lumMod val="50000"/>
                  </a:schemeClr>
                </a:solidFill>
              </a:rPr>
              <a:t> requirements will be addressed in this workshop presentation.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6198337"/>
            <a:ext cx="675470" cy="36512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E794493-AC3B-410B-BF08-4C1E37F6A2A0}" type="slidenum"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8877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44509" y="294538"/>
            <a:ext cx="8331900" cy="1033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OKR04 Part IV.A.1  303(d) Requirements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38991" y="1756064"/>
            <a:ext cx="8082731" cy="48073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114300" marR="0" lvl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IV.A.1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Implement and maintain 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BMPs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that will ensure that 303(d) pollutants will not cause exceedances of WQS.</a:t>
            </a:r>
          </a:p>
          <a:p>
            <a:pPr marL="114300" marR="0" lvl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IV.A.1.a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Develop a Plan listing the BMPs to be implemented to reduce 303(d) POCs and how you expect the controls to reduce POCs. </a:t>
            </a:r>
          </a:p>
          <a:p>
            <a:pPr marL="114300" marR="0" lvl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IV.A.1.b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Your 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outreach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programs must target sources likely to have significant impacts on 303(d) impaired waters.</a:t>
            </a:r>
          </a:p>
          <a:p>
            <a:pPr marL="114300" marR="0" lvl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IV.A.1.c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Identify the 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discharges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that contribute significant pollutants to your impaired waters.</a:t>
            </a:r>
          </a:p>
          <a:p>
            <a:pPr marL="114300" marR="0" lvl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IV.A.1.d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You must 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locate areas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most likely to have significant discharges of 303(d) pollutants.</a:t>
            </a:r>
          </a:p>
        </p:txBody>
      </p:sp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460AB4B7-8B3B-4C46-BAA0-55FA57A8B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69821" y="6161810"/>
            <a:ext cx="1101283" cy="5548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26EF7911-DC9B-4A2A-BA69-BD22654B71C5}" type="slidenum"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980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44509" y="294538"/>
            <a:ext cx="8454979" cy="1033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Part IV.A.1  303(d) Requirements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(cont.)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44509" y="1676400"/>
            <a:ext cx="7977213" cy="4776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112713" marR="0" lvl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IV.A.1.d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You must 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conduct inspections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illicit discharges based upon your priority areas of your 303(d) waterbodies. </a:t>
            </a:r>
          </a:p>
          <a:p>
            <a:pPr marL="112713" marR="0" lvl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IV.A.1.e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You must include any 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Operation &amp; Maintenance procedures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for structural and non-structural 303(d) pollutant controls.</a:t>
            </a:r>
          </a:p>
          <a:p>
            <a:pPr marL="112713" marR="0" lvl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IV.A.1.f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You must assess 303(d) water quality impacts from 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flood management projects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112713" marR="0" lvl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IV.A.1.f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You must examine 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existing projects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for possible additional water quality protection devices and practices.</a:t>
            </a:r>
          </a:p>
          <a:p>
            <a:pPr marL="112713" marR="0" lvl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IV.A.1.g: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Use BMPs that manage 303(d) POCs.</a:t>
            </a:r>
          </a:p>
          <a:p>
            <a:pPr marL="112713" marR="0" lvl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IV.A.1.h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If the 303(d) pollutant is 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bacteria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OKR04 has 5 categories of pollution reduction 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BMP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requirements to implement.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69A4C037-3993-4DC3-9F6D-C485609BB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35563" y="6167712"/>
            <a:ext cx="784982" cy="47171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26EF7911-DC9B-4A2A-BA69-BD22654B71C5}" type="slidenum"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4119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655F03-9961-432D-9073-D7A0FA85A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400" y="549275"/>
            <a:ext cx="5029200" cy="5089525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pPr>
              <a:spcAft>
                <a:spcPts val="1200"/>
              </a:spcAft>
            </a:pPr>
            <a:r>
              <a:rPr lang="en-US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Overview of Impaired Waters   (303d)</a:t>
            </a:r>
            <a:br>
              <a:rPr lang="en-US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br>
              <a:rPr lang="en-US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3600" i="1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</a:rPr>
              <a:t>How 303(d) relates to Oklahoma’s WQS and  DEQ’s Integrated Report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75B317-04B1-4B8D-A3B8-A8FB2A700A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405" r="10147" b="-1"/>
          <a:stretch/>
        </p:blipFill>
        <p:spPr>
          <a:xfrm>
            <a:off x="20" y="10"/>
            <a:ext cx="3744733" cy="685799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84600C-0D22-4883-B36B-4CC272AE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44843" y="6172200"/>
            <a:ext cx="870506" cy="365125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E794493-AC3B-410B-BF08-4C1E37F6A2A0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11847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1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8542" y="334585"/>
            <a:ext cx="7598661" cy="140277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Interpreting OKR04’s 303(d) Inspection Requirements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E272F12-AF86-441A-BC1B-C014BBBF85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356616" y="822960"/>
            <a:ext cx="0" cy="914400"/>
          </a:xfrm>
          <a:prstGeom prst="line">
            <a:avLst/>
          </a:prstGeom>
          <a:ln w="19050">
            <a:solidFill>
              <a:schemeClr val="tx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4329" y="1828800"/>
            <a:ext cx="7037061" cy="4892675"/>
          </a:xfrm>
        </p:spPr>
        <p:txBody>
          <a:bodyPr anchor="t">
            <a:noAutofit/>
          </a:bodyPr>
          <a:lstStyle/>
          <a:p>
            <a:pPr marL="0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en-US" sz="2200" dirty="0"/>
              <a:t>There are </a:t>
            </a:r>
            <a:r>
              <a:rPr lang="en-US" sz="2200" u="sng" dirty="0"/>
              <a:t>only two Part IV.A.1 subparts</a:t>
            </a:r>
            <a:r>
              <a:rPr lang="en-US" sz="2200" dirty="0"/>
              <a:t> that refer to some type of field investigations for 303(d) POC sources. </a:t>
            </a:r>
          </a:p>
          <a:p>
            <a:pPr marL="0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en-US" sz="2200" dirty="0"/>
              <a:t>The remaining subparts of Part IV.A.1 deal with aspects of BMP implementation.</a:t>
            </a:r>
          </a:p>
          <a:p>
            <a:pPr marL="0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en-US" sz="2200" b="1" dirty="0"/>
              <a:t>Part IV.A.1.c: </a:t>
            </a:r>
            <a:r>
              <a:rPr lang="en-US" sz="2200" dirty="0"/>
              <a:t>“</a:t>
            </a:r>
            <a:r>
              <a:rPr lang="en-US" sz="2200" b="0" i="1" u="none" strike="noStrike" baseline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You must </a:t>
            </a:r>
            <a:r>
              <a:rPr lang="en-US" sz="2200" b="0" i="1" u="sng" strike="noStrike" baseline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identify</a:t>
            </a:r>
            <a:r>
              <a:rPr lang="en-US" sz="2200" b="0" i="1" u="none" strike="noStrike" baseline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any non-stormwater </a:t>
            </a:r>
            <a:r>
              <a:rPr lang="en-US" sz="2200" b="0" i="1" u="sng" strike="noStrike" baseline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discharges</a:t>
            </a:r>
            <a:r>
              <a:rPr lang="en-US" sz="2200" b="0" i="1" u="none" strike="noStrike" baseline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that </a:t>
            </a:r>
            <a:r>
              <a:rPr lang="en-US" sz="2200" b="0" i="1" u="sng" strike="noStrike" baseline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contribute</a:t>
            </a:r>
            <a:r>
              <a:rPr lang="en-US" sz="2200" b="0" i="1" u="none" strike="noStrike" baseline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significant </a:t>
            </a:r>
            <a:r>
              <a:rPr lang="en-US" sz="2200" b="0" i="1" u="sng" strike="noStrike" baseline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pollutants</a:t>
            </a:r>
            <a:r>
              <a:rPr lang="en-US" sz="2200" b="0" i="1" u="none" strike="noStrike" baseline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to your impaired waters</a:t>
            </a:r>
            <a:r>
              <a:rPr lang="en-US" sz="2200" b="0" i="1" u="none" strike="noStrike" baseline="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.</a:t>
            </a:r>
            <a:r>
              <a:rPr lang="en-US" sz="2200" dirty="0"/>
              <a:t>”</a:t>
            </a:r>
          </a:p>
          <a:p>
            <a:pPr marL="0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en-US" sz="2200" dirty="0"/>
              <a:t> </a:t>
            </a:r>
            <a:r>
              <a:rPr lang="en-US" sz="2200" b="1" dirty="0"/>
              <a:t>Part IV.A.1.d:</a:t>
            </a:r>
            <a:r>
              <a:rPr lang="en-US" sz="2200" dirty="0"/>
              <a:t> “</a:t>
            </a:r>
            <a:r>
              <a:rPr lang="en-US" sz="22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You must </a:t>
            </a:r>
            <a:r>
              <a:rPr lang="en-US" sz="2200" i="1" u="sng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locate</a:t>
            </a:r>
            <a:r>
              <a:rPr lang="en-US" sz="22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those </a:t>
            </a:r>
            <a:r>
              <a:rPr lang="en-US" sz="2200" i="1" u="sng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areas</a:t>
            </a:r>
            <a:r>
              <a:rPr lang="en-US" sz="22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likely to have illicit </a:t>
            </a:r>
            <a:r>
              <a:rPr lang="en-US" sz="2200" i="1" u="sng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discharges</a:t>
            </a:r>
            <a:r>
              <a:rPr lang="en-US" sz="22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and </a:t>
            </a:r>
            <a:r>
              <a:rPr lang="en-US" sz="2200" i="1" u="sng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conduct inspections</a:t>
            </a:r>
            <a:r>
              <a:rPr lang="en-US" sz="22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based on the </a:t>
            </a:r>
            <a:r>
              <a:rPr lang="en-US" sz="2200" i="1" u="sng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priority areas</a:t>
            </a:r>
            <a:r>
              <a:rPr lang="en-US" sz="22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in the watershed of your 303(d) listed waterbodies.</a:t>
            </a:r>
            <a:r>
              <a:rPr lang="en-US" sz="2200" dirty="0"/>
              <a:t>”</a:t>
            </a:r>
          </a:p>
        </p:txBody>
      </p:sp>
      <p:pic>
        <p:nvPicPr>
          <p:cNvPr id="7" name="Picture 2" descr="F:\Vernon\My Pictures\Seasons\Summer\2011-05-19 Rain in Tulsa\IMGP9474 Rain in Tulsa, 5-20-11.JPG">
            <a:extLst>
              <a:ext uri="{FF2B5EF4-FFF2-40B4-BE49-F238E27FC236}">
                <a16:creationId xmlns:a16="http://schemas.microsoft.com/office/drawing/2014/main" id="{BDC67F75-2924-47F7-B163-8EBF46B062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41" r="34443"/>
          <a:stretch/>
        </p:blipFill>
        <p:spPr bwMode="auto">
          <a:xfrm>
            <a:off x="7394317" y="2320015"/>
            <a:ext cx="1749683" cy="2862000"/>
          </a:xfrm>
          <a:prstGeom prst="rect">
            <a:avLst/>
          </a:prstGeom>
          <a:noFill/>
          <a:effectLst>
            <a:softEdge rad="76200"/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7481629" y="6253045"/>
            <a:ext cx="1082585" cy="365125"/>
          </a:xfrm>
          <a:prstGeom prst="rect">
            <a:avLst/>
          </a:prstGeom>
        </p:spPr>
        <p:txBody>
          <a:bodyPr vert="horz" lIns="0" tIns="0" rIns="0" bIns="0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A2D6804-830D-471E-AE8B-0413E06AEFE6}" type="slidenum"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8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29897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1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8542" y="334585"/>
            <a:ext cx="7598661" cy="91440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Basis of 303(d) Investigations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E272F12-AF86-441A-BC1B-C014BBBF85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356616" y="822960"/>
            <a:ext cx="0" cy="914400"/>
          </a:xfrm>
          <a:prstGeom prst="line">
            <a:avLst/>
          </a:prstGeom>
          <a:ln w="19050">
            <a:solidFill>
              <a:schemeClr val="tx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4329" y="1447800"/>
            <a:ext cx="7037061" cy="5273675"/>
          </a:xfrm>
        </p:spPr>
        <p:txBody>
          <a:bodyPr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2200" b="1" dirty="0"/>
              <a:t>Part IV.A.1.c</a:t>
            </a:r>
            <a:r>
              <a:rPr lang="en-US" sz="2200" dirty="0"/>
              <a:t>: “</a:t>
            </a:r>
            <a:r>
              <a:rPr lang="en-US" sz="2200" b="0" i="1" u="none" strike="noStrike" baseline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You must </a:t>
            </a:r>
            <a:r>
              <a:rPr lang="en-US" sz="2200" b="0" i="1" u="sng" strike="noStrike" baseline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identify</a:t>
            </a:r>
            <a:r>
              <a:rPr lang="en-US" sz="2200" b="0" i="1" u="none" strike="noStrike" baseline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any non-stormwater </a:t>
            </a:r>
            <a:r>
              <a:rPr lang="en-US" sz="2200" b="0" i="1" u="sng" strike="noStrike" baseline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discharges</a:t>
            </a:r>
            <a:r>
              <a:rPr lang="en-US" sz="2200" b="0" i="1" u="none" strike="noStrike" baseline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that </a:t>
            </a:r>
            <a:r>
              <a:rPr lang="en-US" sz="2200" b="0" i="1" u="sng" strike="noStrike" baseline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contribute</a:t>
            </a:r>
            <a:r>
              <a:rPr lang="en-US" sz="2200" b="0" i="1" u="none" strike="noStrike" baseline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significant </a:t>
            </a:r>
            <a:r>
              <a:rPr lang="en-US" sz="2200" b="0" i="1" u="sng" strike="noStrike" baseline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pollutants</a:t>
            </a:r>
            <a:r>
              <a:rPr lang="en-US" sz="2200" b="0" i="1" u="none" strike="noStrike" baseline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to your impaired waters</a:t>
            </a:r>
            <a:r>
              <a:rPr lang="en-US" sz="2200" b="0" i="1" u="none" strike="noStrike" baseline="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.</a:t>
            </a:r>
            <a:r>
              <a:rPr lang="en-US" sz="2200" dirty="0"/>
              <a:t>”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2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What is meant by </a:t>
            </a:r>
            <a:r>
              <a:rPr lang="en-US" sz="2200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identifying discharges of POCs</a:t>
            </a:r>
            <a:r>
              <a:rPr lang="en-US" sz="2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2200" dirty="0"/>
              <a:t>The SWMP Template uses a source-listing approach. For each 303(d) waterbody, SWMP Table 10 lists the POC and each potential significant source of the POC within the watershed.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2200" dirty="0"/>
              <a:t>In this approach, it is assumed OKR04 is wanting the MS4 to determine if any land uses and human activities within the 303(d) watershed are potential significant POC sources.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2200" dirty="0"/>
              <a:t> </a:t>
            </a:r>
          </a:p>
        </p:txBody>
      </p:sp>
      <p:pic>
        <p:nvPicPr>
          <p:cNvPr id="7" name="Picture 2" descr="F:\Vernon\My Pictures\Seasons\Summer\2011-05-19 Rain in Tulsa\IMGP9474 Rain in Tulsa, 5-20-11.JPG">
            <a:extLst>
              <a:ext uri="{FF2B5EF4-FFF2-40B4-BE49-F238E27FC236}">
                <a16:creationId xmlns:a16="http://schemas.microsoft.com/office/drawing/2014/main" id="{BDC67F75-2924-47F7-B163-8EBF46B062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41" r="34443"/>
          <a:stretch/>
        </p:blipFill>
        <p:spPr bwMode="auto">
          <a:xfrm>
            <a:off x="7394317" y="2320015"/>
            <a:ext cx="1749683" cy="2862000"/>
          </a:xfrm>
          <a:prstGeom prst="rect">
            <a:avLst/>
          </a:prstGeom>
          <a:noFill/>
          <a:effectLst>
            <a:softEdge rad="76200"/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7481629" y="6253045"/>
            <a:ext cx="1082585" cy="365125"/>
          </a:xfrm>
          <a:prstGeom prst="rect">
            <a:avLst/>
          </a:prstGeom>
        </p:spPr>
        <p:txBody>
          <a:bodyPr vert="horz" lIns="0" tIns="0" rIns="0" bIns="0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A2D6804-830D-471E-AE8B-0413E06AEFE6}" type="slidenum"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8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1926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1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8542" y="334585"/>
            <a:ext cx="7598661" cy="91440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Basis of 303(d) Investigations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E272F12-AF86-441A-BC1B-C014BBBF85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356616" y="822960"/>
            <a:ext cx="0" cy="914400"/>
          </a:xfrm>
          <a:prstGeom prst="line">
            <a:avLst/>
          </a:prstGeom>
          <a:ln w="19050">
            <a:solidFill>
              <a:schemeClr val="tx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4329" y="1447800"/>
            <a:ext cx="7037061" cy="5273675"/>
          </a:xfrm>
        </p:spPr>
        <p:txBody>
          <a:bodyPr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2200" b="1" dirty="0"/>
              <a:t>Part IV.A.1.d</a:t>
            </a:r>
            <a:r>
              <a:rPr lang="en-US" sz="2200" dirty="0"/>
              <a:t>: “</a:t>
            </a:r>
            <a:r>
              <a:rPr lang="en-US" sz="22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You must </a:t>
            </a:r>
            <a:r>
              <a:rPr lang="en-US" sz="2200" i="1" u="sng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locate</a:t>
            </a:r>
            <a:r>
              <a:rPr lang="en-US" sz="22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those </a:t>
            </a:r>
            <a:r>
              <a:rPr lang="en-US" sz="2200" i="1" u="sng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areas</a:t>
            </a:r>
            <a:r>
              <a:rPr lang="en-US" sz="22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likely to have illicit </a:t>
            </a:r>
            <a:r>
              <a:rPr lang="en-US" sz="2200" i="1" u="sng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discharges</a:t>
            </a:r>
            <a:r>
              <a:rPr lang="en-US" sz="22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and </a:t>
            </a:r>
            <a:r>
              <a:rPr lang="en-US" sz="2200" i="1" u="sng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conduct inspections</a:t>
            </a:r>
            <a:r>
              <a:rPr lang="en-US" sz="22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based on the </a:t>
            </a:r>
            <a:r>
              <a:rPr lang="en-US" sz="2200" i="1" u="sng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priority areas</a:t>
            </a:r>
            <a:r>
              <a:rPr lang="en-US" sz="22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in the watershed of your 303(d) listed waterbodies.</a:t>
            </a:r>
            <a:r>
              <a:rPr lang="en-US" sz="2200" dirty="0"/>
              <a:t>” 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2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What is meant by </a:t>
            </a:r>
            <a:r>
              <a:rPr lang="en-US" sz="2200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locating areas likely to have POC discharges and conducting inspections in priority areas</a:t>
            </a:r>
            <a:r>
              <a:rPr lang="en-US" sz="2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2200" dirty="0"/>
              <a:t>The SWMP Template defers to MCM-3 monitoring and sampling requirements for DWFS and IDDE source tracking. 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2200" dirty="0"/>
              <a:t>The SWMP Template has detailed procedures under MCM-3 for POC discharge discovery, confirmation, characterization and source tracking, most of which apply to Part IV.A.1 303(d) inspections as well as MCM-3 DWFS and IDDE.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2200" dirty="0"/>
              <a:t> </a:t>
            </a:r>
          </a:p>
        </p:txBody>
      </p:sp>
      <p:pic>
        <p:nvPicPr>
          <p:cNvPr id="7" name="Picture 2" descr="F:\Vernon\My Pictures\Seasons\Summer\2011-05-19 Rain in Tulsa\IMGP9474 Rain in Tulsa, 5-20-11.JPG">
            <a:extLst>
              <a:ext uri="{FF2B5EF4-FFF2-40B4-BE49-F238E27FC236}">
                <a16:creationId xmlns:a16="http://schemas.microsoft.com/office/drawing/2014/main" id="{BDC67F75-2924-47F7-B163-8EBF46B062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41" r="34443"/>
          <a:stretch/>
        </p:blipFill>
        <p:spPr bwMode="auto">
          <a:xfrm>
            <a:off x="7394317" y="2320015"/>
            <a:ext cx="1749683" cy="2862000"/>
          </a:xfrm>
          <a:prstGeom prst="rect">
            <a:avLst/>
          </a:prstGeom>
          <a:noFill/>
          <a:effectLst>
            <a:softEdge rad="76200"/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7481629" y="6253045"/>
            <a:ext cx="1082585" cy="365125"/>
          </a:xfrm>
          <a:prstGeom prst="rect">
            <a:avLst/>
          </a:prstGeom>
        </p:spPr>
        <p:txBody>
          <a:bodyPr vert="horz" lIns="0" tIns="0" rIns="0" bIns="0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A2D6804-830D-471E-AE8B-0413E06AEFE6}" type="slidenum"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8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94744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1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8542" y="334585"/>
            <a:ext cx="7598661" cy="91440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303(d) Inspection Suggestions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E272F12-AF86-441A-BC1B-C014BBBF85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356616" y="822960"/>
            <a:ext cx="0" cy="914400"/>
          </a:xfrm>
          <a:prstGeom prst="line">
            <a:avLst/>
          </a:prstGeom>
          <a:ln w="19050">
            <a:solidFill>
              <a:schemeClr val="tx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4329" y="1248986"/>
            <a:ext cx="7125013" cy="5472489"/>
          </a:xfrm>
        </p:spPr>
        <p:txBody>
          <a:bodyPr anchor="t">
            <a:noAutofit/>
          </a:bodyPr>
          <a:lstStyle/>
          <a:p>
            <a:pPr marL="0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en-US" sz="2400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OKR04 has no 303(d) inspection methods.  Think DWFS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2200" dirty="0"/>
              <a:t>Most MCM-3 illicit discharge discovery, confirmation, pollutant characterization and source tracking methods apply to the Part IV.A.1 303(d) requirements to investigate 303(d) POC discharges, including use of Priority Areas.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200" dirty="0"/>
              <a:t>Define </a:t>
            </a:r>
            <a:r>
              <a:rPr lang="en-US" sz="2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Priority Areas</a:t>
            </a:r>
            <a:r>
              <a:rPr lang="en-US" sz="2200" dirty="0"/>
              <a:t> within each 303(d) watershed for each POC type (bacteria, metals, nutrients, etc.)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200" dirty="0"/>
              <a:t>Different </a:t>
            </a:r>
            <a:r>
              <a:rPr lang="en-US" sz="2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POCs</a:t>
            </a:r>
            <a:r>
              <a:rPr lang="en-US" sz="2200" dirty="0"/>
              <a:t> may require different Priority Areas.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Locate sites</a:t>
            </a:r>
            <a:r>
              <a:rPr lang="en-US" sz="2200" dirty="0"/>
              <a:t> based upon land uses likely to have POCs.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200" dirty="0"/>
              <a:t>Prepare detailed written guidance or SOPs for all aspects of Part IV that involve repeatable activities (e.g., test kit use).</a:t>
            </a:r>
          </a:p>
          <a:p>
            <a:pPr marL="0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en-US" sz="2200" dirty="0"/>
              <a:t> </a:t>
            </a:r>
          </a:p>
        </p:txBody>
      </p:sp>
      <p:pic>
        <p:nvPicPr>
          <p:cNvPr id="7" name="Picture 2" descr="F:\Vernon\My Pictures\Seasons\Summer\2011-05-19 Rain in Tulsa\IMGP9474 Rain in Tulsa, 5-20-11.JPG">
            <a:extLst>
              <a:ext uri="{FF2B5EF4-FFF2-40B4-BE49-F238E27FC236}">
                <a16:creationId xmlns:a16="http://schemas.microsoft.com/office/drawing/2014/main" id="{BDC67F75-2924-47F7-B163-8EBF46B062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41" r="34443"/>
          <a:stretch/>
        </p:blipFill>
        <p:spPr bwMode="auto">
          <a:xfrm>
            <a:off x="7394317" y="2320015"/>
            <a:ext cx="1749683" cy="2862000"/>
          </a:xfrm>
          <a:prstGeom prst="rect">
            <a:avLst/>
          </a:prstGeom>
          <a:noFill/>
          <a:effectLst>
            <a:softEdge rad="76200"/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7481629" y="6253045"/>
            <a:ext cx="1082585" cy="365125"/>
          </a:xfrm>
          <a:prstGeom prst="rect">
            <a:avLst/>
          </a:prstGeom>
        </p:spPr>
        <p:txBody>
          <a:bodyPr vert="horz" lIns="0" tIns="0" rIns="0" bIns="0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A2D6804-830D-471E-AE8B-0413E06AEFE6}" type="slidenum"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8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36369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1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8542" y="334585"/>
            <a:ext cx="7598661" cy="91440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DWFS vs. 303(d) Inspections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E272F12-AF86-441A-BC1B-C014BBBF85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356616" y="822960"/>
            <a:ext cx="0" cy="914400"/>
          </a:xfrm>
          <a:prstGeom prst="line">
            <a:avLst/>
          </a:prstGeom>
          <a:ln w="19050">
            <a:solidFill>
              <a:schemeClr val="tx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6418" y="1248986"/>
            <a:ext cx="6590119" cy="5472489"/>
          </a:xfrm>
        </p:spPr>
        <p:txBody>
          <a:bodyPr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Common To Both DWFS and 303(d) Inspections:</a:t>
            </a:r>
          </a:p>
          <a:p>
            <a:pPr marL="403225" lvl="1" indent="-182563">
              <a:lnSpc>
                <a:spcPct val="100000"/>
              </a:lnSpc>
              <a:spcBef>
                <a:spcPts val="600"/>
              </a:spcBef>
            </a:pPr>
            <a:r>
              <a:rPr lang="en-US" sz="2200" dirty="0"/>
              <a:t>Both use Priority Areas and land uses.</a:t>
            </a:r>
          </a:p>
          <a:p>
            <a:pPr marL="403225" lvl="1" indent="-182563">
              <a:lnSpc>
                <a:spcPct val="100000"/>
              </a:lnSpc>
              <a:spcBef>
                <a:spcPts val="600"/>
              </a:spcBef>
            </a:pPr>
            <a:r>
              <a:rPr lang="en-US" sz="2200" dirty="0"/>
              <a:t>Both rely on visual inspections with test kits.</a:t>
            </a:r>
          </a:p>
          <a:p>
            <a:pPr marL="403225" lvl="1" indent="-182563">
              <a:lnSpc>
                <a:spcPct val="100000"/>
              </a:lnSpc>
              <a:spcBef>
                <a:spcPts val="600"/>
              </a:spcBef>
            </a:pPr>
            <a:r>
              <a:rPr lang="en-US" sz="2200" dirty="0"/>
              <a:t>Both result in identifying pollutant sources.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2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DWFS Inspections Only:</a:t>
            </a:r>
            <a:r>
              <a:rPr lang="en-US" sz="2200" dirty="0"/>
              <a:t> </a:t>
            </a:r>
          </a:p>
          <a:p>
            <a:pPr marL="403225" lvl="1" indent="-182563">
              <a:lnSpc>
                <a:spcPct val="100000"/>
              </a:lnSpc>
              <a:spcBef>
                <a:spcPts val="600"/>
              </a:spcBef>
            </a:pPr>
            <a:r>
              <a:rPr lang="en-US" sz="2200" dirty="0"/>
              <a:t>Only applies to inspecting during dry weather.</a:t>
            </a:r>
          </a:p>
          <a:p>
            <a:pPr marL="403225" lvl="1" indent="-182563">
              <a:lnSpc>
                <a:spcPct val="100000"/>
              </a:lnSpc>
              <a:spcBef>
                <a:spcPts val="600"/>
              </a:spcBef>
            </a:pPr>
            <a:r>
              <a:rPr lang="en-US" sz="2200" dirty="0"/>
              <a:t>Inspection sites focus on POC and MS4 outfalls.</a:t>
            </a:r>
          </a:p>
          <a:p>
            <a:pPr marL="403225" lvl="1" indent="-182563">
              <a:lnSpc>
                <a:spcPct val="100000"/>
              </a:lnSpc>
              <a:spcBef>
                <a:spcPts val="600"/>
              </a:spcBef>
            </a:pPr>
            <a:r>
              <a:rPr lang="en-US" sz="2200" dirty="0"/>
              <a:t>Address all pollutant discharges, not just 303(d).</a:t>
            </a:r>
          </a:p>
          <a:p>
            <a:pPr marL="403225" lvl="1" indent="-182563">
              <a:lnSpc>
                <a:spcPct val="100000"/>
              </a:lnSpc>
              <a:spcBef>
                <a:spcPts val="600"/>
              </a:spcBef>
            </a:pPr>
            <a:r>
              <a:rPr lang="en-US" sz="2200" dirty="0"/>
              <a:t>Table V-4 minimum DWFS inspection frequencies.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2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303(d) Inspections Only:</a:t>
            </a:r>
          </a:p>
          <a:p>
            <a:pPr marL="403225" lvl="1" indent="-182563">
              <a:lnSpc>
                <a:spcPct val="100000"/>
              </a:lnSpc>
              <a:spcBef>
                <a:spcPts val="600"/>
              </a:spcBef>
            </a:pPr>
            <a:r>
              <a:rPr lang="en-US" sz="2200" dirty="0"/>
              <a:t>Applies to just 303(d) POCs.</a:t>
            </a:r>
          </a:p>
          <a:p>
            <a:pPr marL="403225" lvl="1" indent="-182563">
              <a:lnSpc>
                <a:spcPct val="100000"/>
              </a:lnSpc>
              <a:spcBef>
                <a:spcPts val="600"/>
              </a:spcBef>
            </a:pPr>
            <a:r>
              <a:rPr lang="en-US" sz="2200" dirty="0"/>
              <a:t>No minimum inspection frequencies in OKR04.</a:t>
            </a:r>
          </a:p>
          <a:p>
            <a:pPr marL="403225" lvl="1" indent="-182563">
              <a:lnSpc>
                <a:spcPct val="110000"/>
              </a:lnSpc>
              <a:spcBef>
                <a:spcPts val="600"/>
              </a:spcBef>
            </a:pPr>
            <a:endParaRPr lang="en-US" sz="2200" dirty="0"/>
          </a:p>
          <a:p>
            <a:pPr marL="639763" lvl="1" indent="-182563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7481629" y="6253045"/>
            <a:ext cx="1082585" cy="365125"/>
          </a:xfrm>
          <a:prstGeom prst="rect">
            <a:avLst/>
          </a:prstGeom>
        </p:spPr>
        <p:txBody>
          <a:bodyPr vert="horz" lIns="0" tIns="0" rIns="0" bIns="0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A2D6804-830D-471E-AE8B-0413E06AEFE6}" type="slidenum"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8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2" descr="F:\Vernon\My Pictures\Seasons\Summer\2011-05-19 Rain in Tulsa\IMGP9474 Rain in Tulsa, 5-20-11.JPG">
            <a:extLst>
              <a:ext uri="{FF2B5EF4-FFF2-40B4-BE49-F238E27FC236}">
                <a16:creationId xmlns:a16="http://schemas.microsoft.com/office/drawing/2014/main" id="{A3DAAB83-2FA4-7864-78C9-B195001EC9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41" r="34443"/>
          <a:stretch/>
        </p:blipFill>
        <p:spPr bwMode="auto">
          <a:xfrm>
            <a:off x="7394317" y="2320015"/>
            <a:ext cx="1749683" cy="2862000"/>
          </a:xfrm>
          <a:prstGeom prst="rect">
            <a:avLst/>
          </a:prstGeom>
          <a:noFill/>
          <a:effectLst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2156376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5" y="228600"/>
            <a:ext cx="4190995" cy="914399"/>
          </a:xfrm>
        </p:spPr>
        <p:txBody>
          <a:bodyPr anchor="ctr">
            <a:noAutofit/>
          </a:bodyPr>
          <a:lstStyle/>
          <a:p>
            <a:pPr algn="l"/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When To Go Out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5" y="1371599"/>
            <a:ext cx="4419592" cy="5254711"/>
          </a:xfrm>
        </p:spPr>
        <p:txBody>
          <a:bodyPr anchor="t">
            <a:normAutofit lnSpcReduction="10000"/>
          </a:bodyPr>
          <a:lstStyle/>
          <a:p>
            <a:pPr marL="91440" indent="0">
              <a:spcBef>
                <a:spcPts val="1800"/>
              </a:spcBef>
              <a:buNone/>
            </a:pPr>
            <a:r>
              <a:rPr lang="en-US" sz="2100" dirty="0"/>
              <a:t>303(d) inspections can be done in any season.</a:t>
            </a:r>
          </a:p>
          <a:p>
            <a:pPr marL="91440" indent="0">
              <a:spcBef>
                <a:spcPts val="1800"/>
              </a:spcBef>
              <a:buNone/>
            </a:pPr>
            <a:r>
              <a:rPr lang="en-US" sz="2100" dirty="0"/>
              <a:t>Normal business hours and workdays.</a:t>
            </a:r>
          </a:p>
          <a:p>
            <a:pPr marL="91440" indent="0">
              <a:spcBef>
                <a:spcPts val="1800"/>
              </a:spcBef>
              <a:buNone/>
            </a:pPr>
            <a:r>
              <a:rPr lang="en-US" sz="2100" dirty="0"/>
              <a:t>Plan for 6-10 sites per day at most.</a:t>
            </a:r>
          </a:p>
          <a:p>
            <a:pPr marL="91440" indent="0">
              <a:spcBef>
                <a:spcPts val="1800"/>
              </a:spcBef>
              <a:buNone/>
            </a:pPr>
            <a:r>
              <a:rPr lang="en-US" sz="2100" dirty="0"/>
              <a:t>Make time for prep, travel, making observations, paperwork.</a:t>
            </a:r>
          </a:p>
          <a:p>
            <a:pPr marL="91440" indent="0">
              <a:spcBef>
                <a:spcPts val="1800"/>
              </a:spcBef>
              <a:buNone/>
            </a:pPr>
            <a:r>
              <a:rPr lang="en-US" sz="2100" dirty="0"/>
              <a:t>303(d) inspections rely more on land uses, map data and Priority Areas. </a:t>
            </a:r>
          </a:p>
          <a:p>
            <a:pPr marL="91440" indent="0">
              <a:spcBef>
                <a:spcPts val="1800"/>
              </a:spcBef>
              <a:buNone/>
            </a:pPr>
            <a:r>
              <a:rPr lang="en-US" sz="2100" dirty="0"/>
              <a:t>Consider safety factors (temperature extremes, thick weeds, etc.)</a:t>
            </a:r>
          </a:p>
          <a:p>
            <a:pPr marL="91440" indent="0">
              <a:spcBef>
                <a:spcPts val="1800"/>
              </a:spcBef>
              <a:buNone/>
            </a:pPr>
            <a:r>
              <a:rPr lang="en-US" sz="2100" dirty="0"/>
              <a:t>OKR04 does not specify how to 303(d) inspect; use written procedures.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endParaRPr lang="en-US" sz="1300" dirty="0"/>
          </a:p>
          <a:p>
            <a:pPr>
              <a:lnSpc>
                <a:spcPct val="90000"/>
              </a:lnSpc>
              <a:spcAft>
                <a:spcPts val="1200"/>
              </a:spcAft>
            </a:pPr>
            <a:endParaRPr lang="en-US" sz="1300" dirty="0"/>
          </a:p>
          <a:p>
            <a:pPr>
              <a:lnSpc>
                <a:spcPct val="90000"/>
              </a:lnSpc>
              <a:spcAft>
                <a:spcPts val="1200"/>
              </a:spcAft>
            </a:pPr>
            <a:endParaRPr lang="en-US" sz="1300" dirty="0"/>
          </a:p>
          <a:p>
            <a:pPr>
              <a:lnSpc>
                <a:spcPct val="90000"/>
              </a:lnSpc>
              <a:spcAft>
                <a:spcPts val="1200"/>
              </a:spcAft>
            </a:pPr>
            <a:endParaRPr lang="en-US" sz="1300" dirty="0"/>
          </a:p>
          <a:p>
            <a:pPr>
              <a:lnSpc>
                <a:spcPct val="90000"/>
              </a:lnSpc>
            </a:pPr>
            <a:endParaRPr lang="en-US" sz="1300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F8F36E2-BBE5-43FE-822F-AD8CAE08C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78947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IMGP1433 Owasso, OK residential outfall 5-16-08">
            <a:extLst>
              <a:ext uri="{FF2B5EF4-FFF2-40B4-BE49-F238E27FC236}">
                <a16:creationId xmlns:a16="http://schemas.microsoft.com/office/drawing/2014/main" id="{C9834B2B-49E5-4A4B-8283-052424C1B5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34384" r="15348" b="-3"/>
          <a:stretch/>
        </p:blipFill>
        <p:spPr bwMode="auto">
          <a:xfrm>
            <a:off x="5061858" y="573679"/>
            <a:ext cx="3827405" cy="5530396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7848600" y="6261186"/>
            <a:ext cx="824735" cy="365125"/>
          </a:xfrm>
          <a:prstGeom prst="rect">
            <a:avLst/>
          </a:prstGeom>
        </p:spPr>
        <p:txBody>
          <a:bodyPr vert="horz" lIns="0" tIns="0" rIns="0" bIns="0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8A2D6804-830D-471E-AE8B-0413E06AEFE6}" type="slidenum">
              <a:rPr lang="en-US" sz="2000">
                <a:solidFill>
                  <a:schemeClr val="tx1">
                    <a:alpha val="70000"/>
                  </a:schemeClr>
                </a:solidFill>
              </a:rPr>
              <a:pPr>
                <a:spcAft>
                  <a:spcPts val="600"/>
                </a:spcAft>
              </a:pPr>
              <a:t>25</a:t>
            </a:fld>
            <a:endParaRPr lang="en-US" sz="2000" dirty="0">
              <a:solidFill>
                <a:schemeClr val="tx1">
                  <a:alpha val="7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589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U:\My Pictures\Ponds\Nottingham Estates, Owasso, 7-27-18\P7270084.JPG"/>
          <p:cNvPicPr>
            <a:picLocks noChangeAspect="1" noChangeArrowheads="1"/>
          </p:cNvPicPr>
          <p:nvPr/>
        </p:nvPicPr>
        <p:blipFill rotWithShape="1">
          <a:blip r:embed="rId3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00" r="2499" b="-2"/>
          <a:stretch/>
        </p:blipFill>
        <p:spPr bwMode="auto">
          <a:xfrm>
            <a:off x="20" y="1"/>
            <a:ext cx="9143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1" y="2304727"/>
            <a:ext cx="2941437" cy="2286000"/>
          </a:xfrm>
        </p:spPr>
        <p:txBody>
          <a:bodyPr>
            <a:normAutofit/>
          </a:bodyPr>
          <a:lstStyle/>
          <a:p>
            <a:pPr algn="r"/>
            <a:r>
              <a:rPr lang="en-US" sz="49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Play Detective</a:t>
            </a:r>
            <a:b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en-US" sz="33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(same as DWFS)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029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7619" y="533399"/>
            <a:ext cx="5257753" cy="5317103"/>
          </a:xfrm>
          <a:solidFill>
            <a:schemeClr val="bg1">
              <a:lumMod val="75000"/>
              <a:lumOff val="25000"/>
              <a:alpha val="63000"/>
            </a:schemeClr>
          </a:solidFill>
        </p:spPr>
        <p:txBody>
          <a:bodyPr anchor="ctr">
            <a:normAutofit/>
          </a:bodyPr>
          <a:lstStyle/>
          <a:p>
            <a:pPr marL="91440" indent="0">
              <a:lnSpc>
                <a:spcPct val="110000"/>
              </a:lnSpc>
              <a:spcBef>
                <a:spcPts val="2400"/>
              </a:spcBef>
              <a:buNone/>
            </a:pPr>
            <a:r>
              <a:rPr lang="en-US" sz="2200" dirty="0">
                <a:solidFill>
                  <a:srgbClr val="FFFFFF"/>
                </a:solidFill>
              </a:rPr>
              <a:t>Possible </a:t>
            </a:r>
            <a:r>
              <a:rPr lang="en-US" sz="2200" u="sng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bacteria sources</a:t>
            </a:r>
            <a:r>
              <a:rPr lang="en-US" sz="2200" dirty="0">
                <a:solidFill>
                  <a:srgbClr val="FFFFFF"/>
                </a:solidFill>
              </a:rPr>
              <a:t>: Birds nearby?  Confined animals?  Septic systems?  Sanitary sewer overflows or leaking pipes?</a:t>
            </a:r>
          </a:p>
          <a:p>
            <a:pPr marL="91440" indent="0">
              <a:lnSpc>
                <a:spcPct val="110000"/>
              </a:lnSpc>
              <a:spcBef>
                <a:spcPts val="2400"/>
              </a:spcBef>
              <a:buNone/>
            </a:pPr>
            <a:r>
              <a:rPr lang="en-US" sz="2200" dirty="0">
                <a:solidFill>
                  <a:srgbClr val="FFFFFF"/>
                </a:solidFill>
              </a:rPr>
              <a:t> Is the </a:t>
            </a:r>
            <a:r>
              <a:rPr lang="en-US" sz="2200" u="sng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turbidity</a:t>
            </a:r>
            <a:r>
              <a:rPr lang="en-US" sz="2200" dirty="0">
                <a:solidFill>
                  <a:srgbClr val="FFFFFF"/>
                </a:solidFill>
              </a:rPr>
              <a:t> coming from a nearby construction site?  A parking lot or road?  An industrial discharge?</a:t>
            </a:r>
          </a:p>
          <a:p>
            <a:pPr marL="91440" indent="0">
              <a:lnSpc>
                <a:spcPct val="110000"/>
              </a:lnSpc>
              <a:spcBef>
                <a:spcPts val="2400"/>
              </a:spcBef>
              <a:buNone/>
            </a:pPr>
            <a:r>
              <a:rPr lang="en-US" sz="2200" dirty="0">
                <a:solidFill>
                  <a:srgbClr val="FFFFFF"/>
                </a:solidFill>
              </a:rPr>
              <a:t> Are algal “blooms” being caused by </a:t>
            </a:r>
            <a:r>
              <a:rPr lang="en-US" sz="2200" u="sng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nutrient</a:t>
            </a:r>
            <a:r>
              <a:rPr lang="en-US" sz="2200" dirty="0">
                <a:solidFill>
                  <a:srgbClr val="FFFFFF"/>
                </a:solidFill>
              </a:rPr>
              <a:t> chemical discharges, residential over-fertilization or wildlife?</a:t>
            </a:r>
          </a:p>
          <a:p>
            <a:pPr marL="91440" indent="0">
              <a:lnSpc>
                <a:spcPct val="110000"/>
              </a:lnSpc>
              <a:spcBef>
                <a:spcPts val="2400"/>
              </a:spcBef>
              <a:buNone/>
            </a:pPr>
            <a:r>
              <a:rPr lang="en-US" sz="2200" dirty="0">
                <a:solidFill>
                  <a:srgbClr val="FFFFFF"/>
                </a:solidFill>
              </a:rPr>
              <a:t>Is the dead vegetation caused from a </a:t>
            </a:r>
            <a:r>
              <a:rPr lang="en-US" sz="2200" u="sng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toxic</a:t>
            </a:r>
            <a:r>
              <a:rPr lang="en-US" sz="2200" dirty="0">
                <a:solidFill>
                  <a:srgbClr val="FFFFFF"/>
                </a:solidFill>
              </a:rPr>
              <a:t> discharge?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8001000" y="6171689"/>
            <a:ext cx="675409" cy="365125"/>
          </a:xfrm>
          <a:prstGeom prst="rect">
            <a:avLst/>
          </a:prstGeom>
        </p:spPr>
        <p:txBody>
          <a:bodyPr vert="horz" lIns="0" tIns="0" rIns="0" bIns="0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8A2D6804-830D-471E-AE8B-0413E06AEFE6}" type="slidenum">
              <a:rPr lang="en-US" sz="2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26</a:t>
            </a:fld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4571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7A33EC-B125-4C6E-9CD8-EB797FA55BAE}"/>
              </a:ext>
            </a:extLst>
          </p:cNvPr>
          <p:cNvPicPr/>
          <p:nvPr/>
        </p:nvPicPr>
        <p:blipFill rotWithShape="1">
          <a:blip r:embed="rId3" cstate="print">
            <a:alphaModFix amt="35000"/>
          </a:blip>
          <a:srcRect r="16667"/>
          <a:stretch/>
        </p:blipFill>
        <p:spPr bwMode="auto">
          <a:xfrm>
            <a:off x="20" y="1"/>
            <a:ext cx="9143980" cy="6857999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3" y="1905000"/>
            <a:ext cx="3352796" cy="3581400"/>
          </a:xfrm>
        </p:spPr>
        <p:txBody>
          <a:bodyPr>
            <a:normAutofit/>
          </a:bodyPr>
          <a:lstStyle/>
          <a:p>
            <a:pPr algn="r">
              <a:spcBef>
                <a:spcPts val="2400"/>
              </a:spcBef>
            </a:pPr>
            <a:r>
              <a:rPr lang="en-US" sz="4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Existing Water Chemistry Data          </a:t>
            </a:r>
            <a:br>
              <a:rPr lang="en-US" sz="4200" dirty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en-US" sz="3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(same as DWFS)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029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7605" y="457200"/>
            <a:ext cx="5333991" cy="5562600"/>
          </a:xfrm>
          <a:solidFill>
            <a:schemeClr val="accent2">
              <a:lumMod val="75000"/>
              <a:alpha val="32000"/>
            </a:schemeClr>
          </a:solidFill>
        </p:spPr>
        <p:txBody>
          <a:bodyPr anchor="ctr">
            <a:normAutofit/>
          </a:bodyPr>
          <a:lstStyle/>
          <a:p>
            <a:pPr marL="9144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100" dirty="0">
                <a:solidFill>
                  <a:srgbClr val="FFFFFF"/>
                </a:solidFill>
              </a:rPr>
              <a:t>Sources of existing water chemistry data:</a:t>
            </a:r>
          </a:p>
          <a:p>
            <a:pPr marL="628650"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100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From past MS4 testing.</a:t>
            </a:r>
          </a:p>
          <a:p>
            <a:pPr marL="628650"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100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From state agencies (INCOG, DEQ, Blue Thumb, OWRB, etc.).</a:t>
            </a:r>
          </a:p>
          <a:p>
            <a:pPr marL="628650"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100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Nearby water plants and wastewater plants.</a:t>
            </a:r>
          </a:p>
          <a:p>
            <a:pPr marL="9144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100" dirty="0">
                <a:solidFill>
                  <a:srgbClr val="FFFFFF"/>
                </a:solidFill>
              </a:rPr>
              <a:t>Use this data to determine what is typical for surface waters in your MS4, for runoff flow discharges, and for wastewater effluent in your area.</a:t>
            </a:r>
          </a:p>
          <a:p>
            <a:pPr marL="9144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100" dirty="0">
                <a:solidFill>
                  <a:srgbClr val="FFFFFF"/>
                </a:solidFill>
              </a:rPr>
              <a:t>Baseline data allows comparisons with future data.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8077200" y="6218237"/>
            <a:ext cx="675409" cy="365125"/>
          </a:xfrm>
          <a:prstGeom prst="rect">
            <a:avLst/>
          </a:prstGeom>
        </p:spPr>
        <p:txBody>
          <a:bodyPr vert="horz" lIns="0" tIns="0" rIns="0" bIns="0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8A2D6804-830D-471E-AE8B-0413E06AEFE6}" type="slidenum">
              <a:rPr lang="en-US" sz="2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27</a:t>
            </a:fld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2297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2">
            <a:extLst>
              <a:ext uri="{FF2B5EF4-FFF2-40B4-BE49-F238E27FC236}">
                <a16:creationId xmlns:a16="http://schemas.microsoft.com/office/drawing/2014/main" id="{B2372472-A28D-4A46-A417-C339E4A84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 13">
            <a:extLst>
              <a:ext uri="{FF2B5EF4-FFF2-40B4-BE49-F238E27FC236}">
                <a16:creationId xmlns:a16="http://schemas.microsoft.com/office/drawing/2014/main" id="{AA6E07BD-D7EE-482F-A60D-431FAF26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840065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 11">
            <a:extLst>
              <a:ext uri="{FF2B5EF4-FFF2-40B4-BE49-F238E27FC236}">
                <a16:creationId xmlns:a16="http://schemas.microsoft.com/office/drawing/2014/main" id="{1E098AAF-E08F-4026-A70E-1097D1649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68605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8373" y="365125"/>
            <a:ext cx="8026977" cy="120246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Inspection Site Location Records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676400"/>
            <a:ext cx="6172200" cy="4475021"/>
          </a:xfrm>
        </p:spPr>
        <p:txBody>
          <a:bodyPr>
            <a:noAutofit/>
          </a:bodyPr>
          <a:lstStyle/>
          <a:p>
            <a:pPr marL="365760" lvl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FFFFFF"/>
                </a:solidFill>
              </a:rPr>
              <a:t>Record sites on a </a:t>
            </a:r>
            <a:r>
              <a:rPr lang="en-US" sz="21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map</a:t>
            </a:r>
            <a:r>
              <a:rPr lang="en-US" sz="2100" dirty="0">
                <a:solidFill>
                  <a:srgbClr val="FFFFFF"/>
                </a:solidFill>
              </a:rPr>
              <a:t> and assign a </a:t>
            </a:r>
            <a:r>
              <a:rPr lang="en-US" sz="21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Site Number</a:t>
            </a:r>
            <a:r>
              <a:rPr lang="en-US" sz="2100" dirty="0">
                <a:solidFill>
                  <a:srgbClr val="FFFFFF"/>
                </a:solidFill>
              </a:rPr>
              <a:t>.</a:t>
            </a:r>
          </a:p>
          <a:p>
            <a:pPr marL="365760" lvl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FFFFFF"/>
                </a:solidFill>
              </a:rPr>
              <a:t>Take </a:t>
            </a:r>
            <a:r>
              <a:rPr lang="en-US" sz="21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pictures</a:t>
            </a:r>
            <a:r>
              <a:rPr lang="en-US" sz="2100" dirty="0">
                <a:solidFill>
                  <a:srgbClr val="FFFFFF"/>
                </a:solidFill>
              </a:rPr>
              <a:t> of each site (initially and when there are changes).  </a:t>
            </a:r>
          </a:p>
          <a:p>
            <a:pPr marL="365760" lvl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FFFFFF"/>
                </a:solidFill>
              </a:rPr>
              <a:t>Obtain site map position “</a:t>
            </a:r>
            <a:r>
              <a:rPr lang="en-US" sz="21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lat-long</a:t>
            </a:r>
            <a:r>
              <a:rPr lang="en-US" sz="2100" dirty="0">
                <a:solidFill>
                  <a:srgbClr val="FFFFFF"/>
                </a:solidFill>
              </a:rPr>
              <a:t>” coordinates (either by field GPS unit or from a GIS map).</a:t>
            </a:r>
          </a:p>
          <a:p>
            <a:pPr marL="365760" lvl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FFFFFF"/>
                </a:solidFill>
              </a:rPr>
              <a:t>Obtain </a:t>
            </a:r>
            <a:r>
              <a:rPr lang="en-US" sz="21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aerial photos</a:t>
            </a:r>
            <a:r>
              <a:rPr lang="en-US" sz="2100" dirty="0">
                <a:solidFill>
                  <a:srgbClr val="FFFFFF"/>
                </a:solidFill>
              </a:rPr>
              <a:t> of each site and surrounding land uses (paper or GIS).</a:t>
            </a:r>
          </a:p>
          <a:p>
            <a:pPr marL="365760" lvl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FFFFFF"/>
                </a:solidFill>
              </a:rPr>
              <a:t>Make </a:t>
            </a:r>
            <a:r>
              <a:rPr lang="en-US" sz="21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field distance measurements</a:t>
            </a:r>
            <a:r>
              <a:rPr lang="en-US" sz="2100" dirty="0">
                <a:solidFill>
                  <a:srgbClr val="FFFFFF"/>
                </a:solidFill>
              </a:rPr>
              <a:t> (tape measure, pacing or a visual estimate).  </a:t>
            </a:r>
          </a:p>
        </p:txBody>
      </p:sp>
      <p:pic>
        <p:nvPicPr>
          <p:cNvPr id="8" name="Picture 5" descr="IMGP2038"/>
          <p:cNvPicPr>
            <a:picLocks noChangeAspect="1" noChangeArrowheads="1"/>
          </p:cNvPicPr>
          <p:nvPr/>
        </p:nvPicPr>
        <p:blipFill rotWithShape="1">
          <a:blip r:embed="rId3" cstate="print"/>
          <a:srcRect t="25629" r="3" b="3"/>
          <a:stretch/>
        </p:blipFill>
        <p:spPr bwMode="auto">
          <a:xfrm>
            <a:off x="6398429" y="1383965"/>
            <a:ext cx="1518505" cy="2101055"/>
          </a:xfrm>
          <a:prstGeom prst="rect">
            <a:avLst/>
          </a:prstGeom>
          <a:noFill/>
          <a:effectLst>
            <a:softEdge rad="88900"/>
          </a:effectLst>
          <a:scene3d>
            <a:camera prst="orthographicFront">
              <a:rot lat="0" lon="0" rev="20399999"/>
            </a:camera>
            <a:lightRig rig="threePt" dir="t"/>
          </a:scene3d>
        </p:spPr>
      </p:pic>
      <p:pic>
        <p:nvPicPr>
          <p:cNvPr id="7" name="Picture 4" descr="IMGP2034"/>
          <p:cNvPicPr>
            <a:picLocks noChangeAspect="1" noChangeArrowheads="1"/>
          </p:cNvPicPr>
          <p:nvPr/>
        </p:nvPicPr>
        <p:blipFill rotWithShape="1">
          <a:blip r:embed="rId4" cstate="print"/>
          <a:srcRect l="8150" r="26762" b="-2"/>
          <a:stretch/>
        </p:blipFill>
        <p:spPr bwMode="auto">
          <a:xfrm>
            <a:off x="6398429" y="3806755"/>
            <a:ext cx="2441636" cy="2082005"/>
          </a:xfrm>
          <a:prstGeom prst="rect">
            <a:avLst/>
          </a:prstGeom>
          <a:noFill/>
          <a:effectLst>
            <a:softEdge rad="76200"/>
          </a:effectLst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6590547" y="6210495"/>
            <a:ext cx="1711789" cy="365125"/>
          </a:xfrm>
          <a:prstGeom prst="rect">
            <a:avLst/>
          </a:prstGeom>
        </p:spPr>
        <p:txBody>
          <a:bodyPr vert="horz" lIns="0" tIns="0" rIns="0" bIns="0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A2D6804-830D-471E-AE8B-0413E06AEFE6}" type="slidenum"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  <a:alpha val="8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  <a:alpha val="8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81906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IMGP1433 Owasso, OK residential outfall 5-16-08">
            <a:extLst>
              <a:ext uri="{FF2B5EF4-FFF2-40B4-BE49-F238E27FC236}">
                <a16:creationId xmlns:a16="http://schemas.microsoft.com/office/drawing/2014/main" id="{C9834B2B-49E5-4A4B-8283-052424C1B5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alphaModFix amt="35000"/>
          </a:blip>
          <a:srcRect/>
          <a:stretch/>
        </p:blipFill>
        <p:spPr bwMode="auto">
          <a:xfrm>
            <a:off x="20" y="1"/>
            <a:ext cx="9143980" cy="6857999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5867" y="1065862"/>
            <a:ext cx="2957657" cy="4726276"/>
          </a:xfrm>
        </p:spPr>
        <p:txBody>
          <a:bodyPr>
            <a:normAutofit/>
          </a:bodyPr>
          <a:lstStyle/>
          <a:p>
            <a:pPr algn="r"/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Season, Time of Day and Preparation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029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64083" y="321576"/>
            <a:ext cx="5330528" cy="5774424"/>
          </a:xfrm>
          <a:solidFill>
            <a:schemeClr val="bg1">
              <a:lumMod val="75000"/>
              <a:lumOff val="25000"/>
              <a:alpha val="56000"/>
            </a:schemeClr>
          </a:solidFill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100" dirty="0">
                <a:solidFill>
                  <a:srgbClr val="FFFFFF"/>
                </a:solidFill>
              </a:rPr>
              <a:t>303(d) inspections for </a:t>
            </a:r>
            <a:r>
              <a:rPr lang="en-US" sz="21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most POCs</a:t>
            </a:r>
            <a:r>
              <a:rPr lang="en-US" sz="2100" dirty="0">
                <a:solidFill>
                  <a:srgbClr val="FFFFFF"/>
                </a:solidFill>
              </a:rPr>
              <a:t> can be done in any season in daytime.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1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Seasonal Bacteria: </a:t>
            </a:r>
            <a:r>
              <a:rPr lang="en-US" sz="2100" dirty="0">
                <a:solidFill>
                  <a:srgbClr val="FFFFFF"/>
                </a:solidFill>
              </a:rPr>
              <a:t>WQS apply only between May 1 to Sept. 30.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1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Seasonal DO: </a:t>
            </a:r>
            <a:r>
              <a:rPr lang="en-US" sz="2100" dirty="0">
                <a:solidFill>
                  <a:srgbClr val="FFFFFF"/>
                </a:solidFill>
              </a:rPr>
              <a:t>WQS for DO are seasonal (spring, summer and winter WQS).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1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Time of Day: </a:t>
            </a:r>
            <a:r>
              <a:rPr lang="en-US" sz="2100" dirty="0">
                <a:solidFill>
                  <a:srgbClr val="FFFFFF"/>
                </a:solidFill>
              </a:rPr>
              <a:t>DO is heavily affected by diurnal cycle which affects data interpretation.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100" dirty="0">
                <a:solidFill>
                  <a:srgbClr val="FFFFFF"/>
                </a:solidFill>
              </a:rPr>
              <a:t>Plan for </a:t>
            </a:r>
            <a:r>
              <a:rPr lang="en-US" sz="21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6-10 sites per day</a:t>
            </a:r>
            <a:r>
              <a:rPr lang="en-US" sz="2100" dirty="0">
                <a:solidFill>
                  <a:srgbClr val="FFFFFF"/>
                </a:solidFill>
              </a:rPr>
              <a:t> at most, fewer if detailed activities or bottle-filling is needed.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1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Make time for</a:t>
            </a:r>
            <a:r>
              <a:rPr lang="en-US" sz="2100" dirty="0">
                <a:solidFill>
                  <a:srgbClr val="FFFFFF"/>
                </a:solidFill>
              </a:rPr>
              <a:t> pre-event prep, commute, observations, sampling and recordkeeping.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7782791" y="6231624"/>
            <a:ext cx="898813" cy="397776"/>
          </a:xfrm>
          <a:prstGeom prst="rect">
            <a:avLst/>
          </a:prstGeom>
        </p:spPr>
        <p:txBody>
          <a:bodyPr vert="horz" lIns="0" tIns="0" rIns="0" bIns="0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A2D6804-830D-471E-AE8B-0413E06AEFE6}" type="slidenum"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93100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46-h97.JPG"/>
          <p:cNvPicPr>
            <a:picLocks noChangeAspect="1"/>
          </p:cNvPicPr>
          <p:nvPr/>
        </p:nvPicPr>
        <p:blipFill rotWithShape="1">
          <a:blip r:embed="rId2" cstate="print">
            <a:alphaModFix amt="68000"/>
          </a:blip>
          <a:srcRect l="13471" r="7218"/>
          <a:stretch/>
        </p:blipFill>
        <p:spPr>
          <a:xfrm>
            <a:off x="2836718" y="10"/>
            <a:ext cx="6307280" cy="6857990"/>
          </a:xfrm>
          <a:prstGeom prst="rect">
            <a:avLst/>
          </a:prstGeom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249382" y="365125"/>
            <a:ext cx="6774873" cy="797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Oklahoma WQS Beneficial Uses</a:t>
            </a: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80551" y="1298863"/>
            <a:ext cx="6577447" cy="527858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and Private 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Water Supply</a:t>
            </a:r>
          </a:p>
          <a:p>
            <a:pPr marL="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Emergency 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Water Supply</a:t>
            </a:r>
          </a:p>
          <a:p>
            <a:pPr marL="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Fish and Wildlife Propagation</a:t>
            </a:r>
          </a:p>
          <a:p>
            <a:pPr marL="4572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Habitat Limited Aquatic Community</a:t>
            </a:r>
          </a:p>
          <a:p>
            <a:pPr marL="4572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Warm Water Aquatic Community</a:t>
            </a:r>
          </a:p>
          <a:p>
            <a:pPr marL="4572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Cool Water Aquatic Community</a:t>
            </a:r>
          </a:p>
          <a:p>
            <a:pPr marL="4572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Trout Fishery (put and take)</a:t>
            </a:r>
          </a:p>
          <a:p>
            <a:pPr marL="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Recreation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Primary &amp; Secondary Body Contact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Agriculture</a:t>
            </a:r>
          </a:p>
          <a:p>
            <a:pPr marL="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Aesthetics</a:t>
            </a:r>
          </a:p>
          <a:p>
            <a:pPr marL="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Navigation</a:t>
            </a:r>
          </a:p>
          <a:p>
            <a:pPr marL="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Fish Consumption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863CDB3-A71B-4817-944F-839C8D8161B1}" type="slidenum"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971800" y="4845050"/>
            <a:ext cx="4953000" cy="1647825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  <a:effectLst/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Oklahoma WQS</a:t>
            </a:r>
            <a:r>
              <a:rPr kumimoji="0" lang="en-US" sz="2100" b="0" i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1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</a:t>
            </a:r>
            <a:r>
              <a:rPr kumimoji="0" lang="en-US" sz="2100" b="0" i="1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narrative</a:t>
            </a:r>
            <a:r>
              <a:rPr kumimoji="0" lang="en-US" sz="21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</a:t>
            </a:r>
            <a:r>
              <a:rPr kumimoji="0" lang="en-US" sz="2100" b="0" i="1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numeric</a:t>
            </a:r>
            <a:r>
              <a:rPr kumimoji="0" lang="en-US" sz="21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criteria to protect Beneficial Uses.         </a:t>
            </a:r>
            <a:r>
              <a:rPr lang="en-US" sz="2100" b="1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/>
              </a:rPr>
              <a:t>303(d)</a:t>
            </a:r>
            <a:r>
              <a:rPr lang="en-US" sz="2100" i="1" dirty="0">
                <a:solidFill>
                  <a:srgbClr val="FFFFFF"/>
                </a:solidFill>
                <a:latin typeface="Calibri" panose="020F0502020204030204"/>
              </a:rPr>
              <a:t> is based upon not meeting one or more Beneficial Uses.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72005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:\My Pictures\Ponds\Nottingham Estates, Owasso, 7-27-18\P7270084.JPG"/>
          <p:cNvPicPr>
            <a:picLocks noChangeAspect="1" noChangeArrowheads="1"/>
          </p:cNvPicPr>
          <p:nvPr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00" r="2499" b="-2"/>
          <a:stretch/>
        </p:blipFill>
        <p:spPr bwMode="auto">
          <a:xfrm>
            <a:off x="20" y="1"/>
            <a:ext cx="9143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66305" y="359280"/>
            <a:ext cx="8110104" cy="80450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Spotting Potential POC Sources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1" y="1163782"/>
            <a:ext cx="8686772" cy="5007906"/>
          </a:xfrm>
          <a:solidFill>
            <a:schemeClr val="accent3">
              <a:lumMod val="20000"/>
              <a:lumOff val="80000"/>
              <a:alpha val="40000"/>
            </a:schemeClr>
          </a:solidFill>
        </p:spPr>
        <p:txBody>
          <a:bodyPr anchor="ctr"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2200" dirty="0"/>
              <a:t>FOREMOST: For each POC, know what potential sources to look for.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2200" dirty="0"/>
              <a:t>Develop a checklist of what you are seeking for each POC type.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2200" dirty="0"/>
              <a:t>Rely upon and focus your efforts in your Priority Areas.</a:t>
            </a:r>
          </a:p>
          <a:p>
            <a:pPr>
              <a:lnSpc>
                <a:spcPct val="11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accent2">
                    <a:lumMod val="50000"/>
                  </a:schemeClr>
                </a:solidFill>
              </a:rPr>
              <a:t>Bacteria sources: 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Birds nearby?  Confined animals?  Septic systems?  Sanitary sewer overflows or leaking pipes? Leaking dumpsters? Pets? </a:t>
            </a:r>
          </a:p>
          <a:p>
            <a:pPr>
              <a:lnSpc>
                <a:spcPct val="11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100" dirty="0"/>
              <a:t> </a:t>
            </a:r>
            <a:r>
              <a:rPr lang="en-US" sz="2100" dirty="0">
                <a:solidFill>
                  <a:schemeClr val="accent2">
                    <a:lumMod val="50000"/>
                  </a:schemeClr>
                </a:solidFill>
              </a:rPr>
              <a:t>Turbidity:</a:t>
            </a:r>
            <a:r>
              <a:rPr lang="en-US" sz="2100" dirty="0"/>
              <a:t> 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Track-out or erosion from construction sites?  Concrete washout?  An industrial discharge?</a:t>
            </a:r>
          </a:p>
          <a:p>
            <a:pPr>
              <a:lnSpc>
                <a:spcPct val="11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100" dirty="0"/>
              <a:t> </a:t>
            </a:r>
            <a:r>
              <a:rPr lang="en-US" sz="2100" dirty="0">
                <a:solidFill>
                  <a:schemeClr val="accent2">
                    <a:lumMod val="50000"/>
                  </a:schemeClr>
                </a:solidFill>
              </a:rPr>
              <a:t>Nutrients and poor DO: 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Algal “blooms” in creeks or ditches? Fertilizer application?  Yard waste in creeks? Discharge pipes?</a:t>
            </a:r>
          </a:p>
          <a:p>
            <a:pPr>
              <a:lnSpc>
                <a:spcPct val="11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accent2">
                    <a:lumMod val="50000"/>
                  </a:schemeClr>
                </a:solidFill>
              </a:rPr>
              <a:t>Lab samples: 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Only needed to confirm POCs where the data will be needed for enforcement. Screening field test kits are suitable for most inspections.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8001000" y="6171689"/>
            <a:ext cx="675409" cy="365125"/>
          </a:xfrm>
          <a:prstGeom prst="rect">
            <a:avLst/>
          </a:prstGeom>
        </p:spPr>
        <p:txBody>
          <a:bodyPr vert="horz" lIns="0" tIns="0" rIns="0" bIns="0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A2D6804-830D-471E-AE8B-0413E06AEFE6}" type="slidenum"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43978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6D30126-6314-4A93-B27E-5C66CF781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6888" y="321732"/>
            <a:ext cx="5292501" cy="4102852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picture containing outdoor, ground, water&#10;&#10;Description automatically generated">
            <a:extLst>
              <a:ext uri="{FF2B5EF4-FFF2-40B4-BE49-F238E27FC236}">
                <a16:creationId xmlns:a16="http://schemas.microsoft.com/office/drawing/2014/main" id="{7A2784B1-F5F9-409E-94D1-E17CAB8B0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065" y="394395"/>
            <a:ext cx="2901725" cy="3988625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0891"/>
            <a:ext cx="5293730" cy="1964266"/>
          </a:xfrm>
          <a:prstGeom prst="rect">
            <a:avLst/>
          </a:prstGeom>
          <a:solidFill>
            <a:srgbClr val="594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3192" y="4765963"/>
            <a:ext cx="4945641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Preparing for 303(d) Inspections</a:t>
            </a:r>
          </a:p>
        </p:txBody>
      </p:sp>
      <p:sp>
        <p:nvSpPr>
          <p:cNvPr id="19" name="Rectangle 16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686922" y="415636"/>
            <a:ext cx="3210190" cy="5975537"/>
          </a:xfrm>
        </p:spPr>
        <p:txBody>
          <a:bodyPr anchor="ctr"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2000" dirty="0">
                <a:solidFill>
                  <a:srgbClr val="FFFFFF"/>
                </a:solidFill>
              </a:rPr>
              <a:t>Have </a:t>
            </a:r>
            <a: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SOPs</a:t>
            </a:r>
            <a:r>
              <a:rPr lang="en-US" sz="2000" dirty="0">
                <a:solidFill>
                  <a:srgbClr val="FFFFFF"/>
                </a:solidFill>
              </a:rPr>
              <a:t> and </a:t>
            </a:r>
            <a: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field forms</a:t>
            </a:r>
            <a:r>
              <a:rPr lang="en-US" sz="2000" dirty="0">
                <a:solidFill>
                  <a:srgbClr val="FFFFFF"/>
                </a:solidFill>
              </a:rPr>
              <a:t>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Calibrate</a:t>
            </a:r>
            <a:r>
              <a:rPr lang="en-US" sz="2000" dirty="0">
                <a:solidFill>
                  <a:srgbClr val="FFFFFF"/>
                </a:solidFill>
              </a:rPr>
              <a:t> instruments.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00" dirty="0">
                <a:solidFill>
                  <a:srgbClr val="FFFFFF"/>
                </a:solidFill>
              </a:rPr>
              <a:t>Proper </a:t>
            </a:r>
            <a: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storage</a:t>
            </a:r>
            <a:r>
              <a:rPr lang="en-US" sz="2000" dirty="0">
                <a:solidFill>
                  <a:srgbClr val="FFFFFF"/>
                </a:solidFill>
              </a:rPr>
              <a:t> of chemicals, instruments and supplies.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00" dirty="0">
                <a:solidFill>
                  <a:srgbClr val="FFFFFF"/>
                </a:solidFill>
              </a:rPr>
              <a:t>Carry </a:t>
            </a:r>
            <a: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extra</a:t>
            </a:r>
            <a:r>
              <a:rPr lang="en-US" sz="2000" dirty="0">
                <a:solidFill>
                  <a:srgbClr val="FFFFFF"/>
                </a:solidFill>
              </a:rPr>
              <a:t> batteries, pencils or pens, field forms, etc.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00" dirty="0">
                <a:solidFill>
                  <a:srgbClr val="FFFFFF"/>
                </a:solidFill>
              </a:rPr>
              <a:t>Wear the right </a:t>
            </a:r>
            <a: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clothing</a:t>
            </a:r>
            <a:r>
              <a:rPr lang="en-US" sz="2000" dirty="0">
                <a:solidFill>
                  <a:srgbClr val="FFFFFF"/>
                </a:solidFill>
              </a:rPr>
              <a:t> and </a:t>
            </a:r>
            <a: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safety gear</a:t>
            </a:r>
            <a:r>
              <a:rPr lang="en-US" sz="2000" dirty="0">
                <a:solidFill>
                  <a:srgbClr val="FFFFFF"/>
                </a:solidFill>
              </a:rPr>
              <a:t>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00" dirty="0">
                <a:solidFill>
                  <a:srgbClr val="FFFFFF"/>
                </a:solidFill>
              </a:rPr>
              <a:t>Keep your </a:t>
            </a:r>
            <a: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vehicle</a:t>
            </a:r>
            <a:r>
              <a:rPr lang="en-US" sz="2000" dirty="0">
                <a:solidFill>
                  <a:srgbClr val="FFFFFF"/>
                </a:solidFill>
              </a:rPr>
              <a:t> well maintained.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00" dirty="0">
                <a:solidFill>
                  <a:srgbClr val="FFFFFF"/>
                </a:solidFill>
              </a:rPr>
              <a:t>Have </a:t>
            </a:r>
            <a: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emergency numbers</a:t>
            </a:r>
            <a:r>
              <a:rPr lang="en-US" sz="2000" dirty="0">
                <a:solidFill>
                  <a:srgbClr val="FFFFFF"/>
                </a:solidFill>
              </a:rPr>
              <a:t> and addresses and a </a:t>
            </a:r>
            <a: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cell phone</a:t>
            </a:r>
            <a:r>
              <a:rPr lang="en-US" sz="2000" dirty="0">
                <a:solidFill>
                  <a:srgbClr val="FFFFFF"/>
                </a:solidFill>
              </a:rPr>
              <a:t>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00" dirty="0">
                <a:solidFill>
                  <a:srgbClr val="FFFFFF"/>
                </a:solidFill>
              </a:rPr>
              <a:t>Work in </a:t>
            </a:r>
            <a: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pairs</a:t>
            </a:r>
            <a:r>
              <a:rPr lang="en-US" sz="2000" dirty="0">
                <a:solidFill>
                  <a:srgbClr val="FFFFFF"/>
                </a:solidFill>
              </a:rPr>
              <a:t> if possible.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00" dirty="0">
                <a:solidFill>
                  <a:srgbClr val="FFFFFF"/>
                </a:solidFill>
              </a:rPr>
              <a:t>Know how to deal with skeptics and </a:t>
            </a:r>
            <a: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property entry</a:t>
            </a:r>
            <a:r>
              <a:rPr lang="en-US" sz="2000" dirty="0">
                <a:solidFill>
                  <a:srgbClr val="FFFFFF"/>
                </a:solidFill>
              </a:rPr>
              <a:t> refusal.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8020558" y="6147301"/>
            <a:ext cx="730250" cy="274320"/>
          </a:xfrm>
          <a:prstGeom prst="rect">
            <a:avLst/>
          </a:prstGeom>
        </p:spPr>
        <p:txBody>
          <a:bodyPr vert="horz" lIns="0" tIns="0" rIns="0" bIns="0" anchorCtr="0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A2D6804-830D-471E-AE8B-0413E06AEFE6}" type="slidenum"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4447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14457" y="267254"/>
            <a:ext cx="4708485" cy="128473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Field Observations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4206915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9" descr="DCP_1361">
            <a:extLst>
              <a:ext uri="{FF2B5EF4-FFF2-40B4-BE49-F238E27FC236}">
                <a16:creationId xmlns:a16="http://schemas.microsoft.com/office/drawing/2014/main" id="{A8D91E3C-CBD6-4429-8408-5185A2B770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22777" r="264" b="-3"/>
          <a:stretch/>
        </p:blipFill>
        <p:spPr bwMode="auto">
          <a:xfrm>
            <a:off x="1" y="-2"/>
            <a:ext cx="4081394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06915" y="1447801"/>
            <a:ext cx="4858427" cy="4660391"/>
          </a:xfrm>
        </p:spPr>
        <p:txBody>
          <a:bodyPr anchor="t"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100" dirty="0"/>
              <a:t>Take notes of all observations of interest. 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100" dirty="0"/>
              <a:t>What are the origins of unusual flow?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100" dirty="0"/>
              <a:t>What are visual and chemical aspects of the flow?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100" dirty="0"/>
              <a:t>What is the volume (e.g., gal./min.) of discharge flow?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100" dirty="0"/>
              <a:t>Colors, odors, soil stains, dead vegetation.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100" dirty="0"/>
              <a:t>Use “check-box” field forms.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100" dirty="0"/>
              <a:t>Try not to change data types on forms too much, it causes headaches with analysis.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8077200" y="6108192"/>
            <a:ext cx="584454" cy="548640"/>
          </a:xfrm>
          <a:prstGeom prst="ellipse">
            <a:avLst/>
          </a:prstGeom>
          <a:solidFill>
            <a:srgbClr val="496552"/>
          </a:solidFill>
        </p:spPr>
        <p:txBody>
          <a:bodyPr vert="horz" lIns="0" tIns="0" rIns="0" bIns="0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A2D6804-830D-471E-AE8B-0413E06AEFE6}" type="slidenum"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39379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9656" y="0"/>
            <a:ext cx="7824687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1206" y="0"/>
            <a:ext cx="7441587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733360" y="365760"/>
            <a:ext cx="5677279" cy="1075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Field Form Suggestions:</a:t>
            </a:r>
          </a:p>
        </p:txBody>
      </p:sp>
      <p:sp>
        <p:nvSpPr>
          <p:cNvPr id="3" name="Rectangle 2"/>
          <p:cNvSpPr/>
          <p:nvPr/>
        </p:nvSpPr>
        <p:spPr>
          <a:xfrm>
            <a:off x="1447801" y="1524000"/>
            <a:ext cx="3136154" cy="49682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Water 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velocity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(estimated)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Width and depth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water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Color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water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Color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stream bank stains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Odors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the water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Odors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within the vicinity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Algae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growth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Vegetation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(dead or dying)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Trash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debris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Dead animals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present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292793" y="5964382"/>
            <a:ext cx="653780" cy="692450"/>
          </a:xfrm>
          <a:prstGeom prst="ellipse">
            <a:avLst/>
          </a:prstGeom>
          <a:solidFill>
            <a:srgbClr val="80808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49F1B42-6E6C-43EE-B343-581F104F6185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12351" y="1524000"/>
            <a:ext cx="381000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Batteries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and chemical waste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Lawn clippings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(yard materials)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Barrels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and containers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Oily sheen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on water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Silt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&amp; sediment buildup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Opacity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of water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Foam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or suds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Land uses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in vicinity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Buildings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in vicinity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Interviews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with neighbors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EE1FC7B4-E4A7-4452-B413-1A623E3A7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Freeform 13">
            <a:extLst>
              <a:ext uri="{FF2B5EF4-FFF2-40B4-BE49-F238E27FC236}">
                <a16:creationId xmlns:a16="http://schemas.microsoft.com/office/drawing/2014/main" id="{E0709AF0-24F0-4486-B189-BE6386BD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840065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Freeform 11">
            <a:extLst>
              <a:ext uri="{FF2B5EF4-FFF2-40B4-BE49-F238E27FC236}">
                <a16:creationId xmlns:a16="http://schemas.microsoft.com/office/drawing/2014/main" id="{FBE3B62F-5853-4A3C-B050-6186351A7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68605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15637" y="448253"/>
            <a:ext cx="8099642" cy="996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Representative Monitoring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9038" y="1527465"/>
            <a:ext cx="5148762" cy="51435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OKR04 Part VI.A.2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“…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samples and measurements taken for the purpose of monitoring shall be </a:t>
            </a:r>
            <a:r>
              <a:rPr kumimoji="0" lang="en-US" sz="2200" b="0" i="1" u="sng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representative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of the monitored activity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”</a:t>
            </a:r>
          </a:p>
          <a:p>
            <a:pPr marL="3429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are your sampling goals? </a:t>
            </a:r>
          </a:p>
          <a:p>
            <a:pPr marL="3429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Does shade make a difference ?</a:t>
            </a:r>
          </a:p>
          <a:p>
            <a:pPr marL="3429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Should you sample pools?</a:t>
            </a:r>
          </a:p>
          <a:p>
            <a:pPr marL="3429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Are pools disconnected (dry stream bed between pools)?</a:t>
            </a:r>
          </a:p>
          <a:p>
            <a:pPr marL="3429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If so, which pool(s) should you sample?</a:t>
            </a:r>
          </a:p>
        </p:txBody>
      </p:sp>
      <p:pic>
        <p:nvPicPr>
          <p:cNvPr id="108546" name="Picture 2" descr="\\server-file\users\rsmith\My Pictures\Photos - Projects\ARRA 303d\ARRA 12th Day1 Pics\ARRA12-CAT1us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57800" y="1981200"/>
            <a:ext cx="3857526" cy="3657600"/>
          </a:xfrm>
          <a:prstGeom prst="rect">
            <a:avLst/>
          </a:prstGeom>
          <a:noFill/>
          <a:effectLst>
            <a:softEdge rad="76200"/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57952" y="6222082"/>
            <a:ext cx="2057400" cy="365125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746FB596-432D-499C-9187-B7F052D14381}" type="slidenum"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8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655F03-9961-432D-9073-D7A0FA85A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400" y="549275"/>
            <a:ext cx="5029200" cy="5089525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pPr>
              <a:spcAft>
                <a:spcPts val="1200"/>
              </a:spcAft>
            </a:pPr>
            <a:r>
              <a:rPr lang="en-US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Addressing TMDLs (Part IV.B)</a:t>
            </a:r>
            <a:br>
              <a:rPr lang="en-US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br>
              <a:rPr lang="en-US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3600" i="1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</a:rPr>
              <a:t>Complying with OKR04 TMDL requirements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75B317-04B1-4B8D-A3B8-A8FB2A700A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405" r="10147" b="-1"/>
          <a:stretch/>
        </p:blipFill>
        <p:spPr>
          <a:xfrm>
            <a:off x="20" y="10"/>
            <a:ext cx="3744733" cy="685799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84600C-0D22-4883-B36B-4CC272AE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44843" y="6172200"/>
            <a:ext cx="870506" cy="365125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E794493-AC3B-410B-BF08-4C1E37F6A2A0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39503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9144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609601" y="548640"/>
            <a:ext cx="7400730" cy="975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is a TMDL ?</a:t>
            </a: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81000" y="1752600"/>
            <a:ext cx="8382000" cy="4218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14300" marR="0" lvl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NOTE:  All 2021 OKR04 Table IV-2 TMDLs are for bacteria.</a:t>
            </a: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Total Maximum Daily Load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”</a:t>
            </a: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Calculates the </a:t>
            </a:r>
            <a:r>
              <a:rPr kumimoji="0" lang="en-US" sz="2200" b="0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maximum allowable pollutant loading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for a waterbody that will still protect WQS.</a:t>
            </a: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</a:t>
            </a:r>
            <a:r>
              <a:rPr kumimoji="0" lang="en-US" sz="2200" b="0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point source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loads (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WLA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s) 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all </a:t>
            </a:r>
            <a:r>
              <a:rPr kumimoji="0" lang="en-US" sz="2200" b="0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nonpoint source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loads (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s)         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 margin of safety (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MOS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).</a:t>
            </a: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Special WLA just for stormwater permittees: 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WLA_MS4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”</a:t>
            </a:r>
          </a:p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TMDL  =  ΣWLA +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ΣWLA_MS4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 ΣLA + Background + MOS</a:t>
            </a:r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8439" y="5970896"/>
            <a:ext cx="7475562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341717" y="6280657"/>
            <a:ext cx="1200150" cy="365125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CF661AEF-040F-4631-A40F-35E2A6DE5D68}" type="slidenum"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58963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8DE7C3-6D28-4CFE-B598-1ED796145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502020"/>
            <a:ext cx="5654249" cy="640980"/>
          </a:xfrm>
        </p:spPr>
        <p:txBody>
          <a:bodyPr anchor="b">
            <a:noAutofit/>
          </a:bodyPr>
          <a:lstStyle/>
          <a:p>
            <a:pPr algn="l"/>
            <a:r>
              <a:rPr lang="en-US" sz="4000" dirty="0">
                <a:solidFill>
                  <a:schemeClr val="tx2">
                    <a:lumMod val="75000"/>
                  </a:schemeClr>
                </a:solidFill>
              </a:rPr>
              <a:t>Bacteria TMDLs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AEB68-C216-4F3A-9A13-ADB0156E3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95400"/>
            <a:ext cx="5486400" cy="5319317"/>
          </a:xfrm>
        </p:spPr>
        <p:txBody>
          <a:bodyPr anchor="t"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Began ~2005 by DEQ staff and DEQ contractors.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Until 2013, TMDLs were “aggregated” for MS4s (a single WLA_MS4 assigned to all MS4s,      regardless of proportion).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2014 on, most bacteria TMDLs had              individual WLA_MS4s.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000" u="sng" dirty="0">
                <a:solidFill>
                  <a:schemeClr val="accent1">
                    <a:lumMod val="50000"/>
                  </a:schemeClr>
                </a:solidFill>
              </a:rPr>
              <a:t>TMDL Reports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cover multiple watersheds,          often include turbidity TMDLs.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000" u="sng" dirty="0">
                <a:solidFill>
                  <a:schemeClr val="accent1">
                    <a:lumMod val="50000"/>
                  </a:schemeClr>
                </a:solidFill>
              </a:rPr>
              <a:t>OKR04 Table IV-2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lists the 8 TMDL Reports with all MS4s that must address each TMDL in the reports.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DEQ prepared </a:t>
            </a:r>
            <a:r>
              <a:rPr lang="en-US" sz="2000" u="sng" dirty="0">
                <a:solidFill>
                  <a:schemeClr val="accent1">
                    <a:lumMod val="50000"/>
                  </a:schemeClr>
                </a:solidFill>
              </a:rPr>
              <a:t>draft summaries of each TMDL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Report with WLA_MS4 calculations.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5"/>
            <a:ext cx="306939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2"/>
            <a:ext cx="306939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22"/>
            <a:ext cx="3051501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10"/>
            <a:ext cx="2708601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96814A-4790-46E8-8E71-444725519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199" y="2369611"/>
            <a:ext cx="4466083" cy="220979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4680D7-E8A9-4170-9894-F14E62C09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568" y="6325793"/>
            <a:ext cx="656082" cy="36512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E794493-AC3B-410B-BF08-4C1E37F6A2A0}" type="slidenum"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rrow: Curved Up 4">
            <a:extLst>
              <a:ext uri="{FF2B5EF4-FFF2-40B4-BE49-F238E27FC236}">
                <a16:creationId xmlns:a16="http://schemas.microsoft.com/office/drawing/2014/main" id="{05DE768E-A3B8-44DF-AB18-5118EABD7A7A}"/>
              </a:ext>
            </a:extLst>
          </p:cNvPr>
          <p:cNvSpPr/>
          <p:nvPr/>
        </p:nvSpPr>
        <p:spPr>
          <a:xfrm rot="19033178">
            <a:off x="5058282" y="5181113"/>
            <a:ext cx="1623580" cy="497205"/>
          </a:xfrm>
          <a:prstGeom prst="curvedUpArrow">
            <a:avLst>
              <a:gd name="adj1" fmla="val 25000"/>
              <a:gd name="adj2" fmla="val 50000"/>
              <a:gd name="adj3" fmla="val 3562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32752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8DE7C3-6D28-4CFE-B598-1ED796145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21648"/>
            <a:ext cx="3028370" cy="2145552"/>
          </a:xfrm>
        </p:spPr>
        <p:txBody>
          <a:bodyPr anchor="ctr">
            <a:normAutofit/>
          </a:bodyPr>
          <a:lstStyle/>
          <a:p>
            <a:pPr algn="r"/>
            <a:r>
              <a:rPr lang="en-US" sz="3800" dirty="0">
                <a:solidFill>
                  <a:srgbClr val="FFFFFF"/>
                </a:solidFill>
              </a:rPr>
              <a:t>OKR04 TMDL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AEB68-C216-4F3A-9A13-ADB0156E3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0" y="381000"/>
            <a:ext cx="5715000" cy="6019800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sz="2100" dirty="0"/>
              <a:t>OKR04 </a:t>
            </a:r>
            <a:r>
              <a:rPr lang="en-US" sz="2100" b="1" dirty="0"/>
              <a:t>Part IV.B</a:t>
            </a:r>
            <a:r>
              <a:rPr lang="en-US" sz="2100" dirty="0"/>
              <a:t> lists 8 obligations that all Table   IV-2 MS4s must meet. </a:t>
            </a:r>
          </a:p>
          <a:p>
            <a:pPr marL="457200" lvl="1" indent="-346075">
              <a:spcBef>
                <a:spcPts val="1200"/>
              </a:spcBef>
              <a:buFont typeface="+mj-lt"/>
              <a:buAutoNum type="arabicPeriod"/>
            </a:pPr>
            <a:r>
              <a:rPr lang="en-US" sz="2100" dirty="0">
                <a:solidFill>
                  <a:schemeClr val="accent1">
                    <a:lumMod val="75000"/>
                  </a:schemeClr>
                </a:solidFill>
              </a:rPr>
              <a:t>SWMP review and modification</a:t>
            </a:r>
          </a:p>
          <a:p>
            <a:pPr marL="457200" lvl="1" indent="-346075">
              <a:spcBef>
                <a:spcPts val="1200"/>
              </a:spcBef>
              <a:buFont typeface="+mj-lt"/>
              <a:buAutoNum type="arabicPeriod"/>
            </a:pPr>
            <a:r>
              <a:rPr lang="en-US" sz="2100" dirty="0">
                <a:solidFill>
                  <a:schemeClr val="accent1">
                    <a:lumMod val="75000"/>
                  </a:schemeClr>
                </a:solidFill>
              </a:rPr>
              <a:t>TMDL Pollutant Reduction Plan</a:t>
            </a:r>
          </a:p>
          <a:p>
            <a:pPr marL="457200" lvl="1" indent="-346075">
              <a:spcBef>
                <a:spcPts val="1200"/>
              </a:spcBef>
              <a:buFont typeface="+mj-lt"/>
              <a:buAutoNum type="arabicPeriod"/>
            </a:pPr>
            <a:r>
              <a:rPr lang="en-US" sz="2100" dirty="0">
                <a:solidFill>
                  <a:schemeClr val="accent1">
                    <a:lumMod val="75000"/>
                  </a:schemeClr>
                </a:solidFill>
              </a:rPr>
              <a:t>TMDL Pollutant Monitoring Plan</a:t>
            </a:r>
          </a:p>
          <a:p>
            <a:pPr marL="457200" lvl="1" indent="-346075">
              <a:spcBef>
                <a:spcPts val="1200"/>
              </a:spcBef>
              <a:buFont typeface="+mj-lt"/>
              <a:buAutoNum type="arabicPeriod"/>
            </a:pPr>
            <a:r>
              <a:rPr lang="en-US" sz="2100" dirty="0">
                <a:solidFill>
                  <a:schemeClr val="accent1">
                    <a:lumMod val="75000"/>
                  </a:schemeClr>
                </a:solidFill>
              </a:rPr>
              <a:t>TMDL Baseline Monitoring Plan (optional)</a:t>
            </a:r>
          </a:p>
          <a:p>
            <a:pPr marL="457200" lvl="1" indent="-346075">
              <a:spcBef>
                <a:spcPts val="1200"/>
              </a:spcBef>
              <a:buFont typeface="+mj-lt"/>
              <a:buAutoNum type="arabicPeriod"/>
            </a:pPr>
            <a:r>
              <a:rPr lang="en-US" sz="2100" dirty="0">
                <a:solidFill>
                  <a:schemeClr val="accent1">
                    <a:lumMod val="75000"/>
                  </a:schemeClr>
                </a:solidFill>
              </a:rPr>
              <a:t>Monitoring requirements (including QAPP)</a:t>
            </a:r>
          </a:p>
          <a:p>
            <a:pPr marL="457200" lvl="1" indent="-346075">
              <a:spcBef>
                <a:spcPts val="1200"/>
              </a:spcBef>
              <a:buFont typeface="+mj-lt"/>
              <a:buAutoNum type="arabicPeriod"/>
            </a:pPr>
            <a:r>
              <a:rPr lang="en-US" sz="2100" dirty="0">
                <a:solidFill>
                  <a:schemeClr val="accent1">
                    <a:lumMod val="75000"/>
                  </a:schemeClr>
                </a:solidFill>
              </a:rPr>
              <a:t>Annual TMDL Implementation Report</a:t>
            </a:r>
          </a:p>
          <a:p>
            <a:pPr marL="457200" lvl="1" indent="-346075">
              <a:spcBef>
                <a:spcPts val="1200"/>
              </a:spcBef>
              <a:buFont typeface="+mj-lt"/>
              <a:buAutoNum type="arabicPeriod"/>
            </a:pPr>
            <a:r>
              <a:rPr lang="en-US" sz="2100" dirty="0">
                <a:solidFill>
                  <a:schemeClr val="accent1">
                    <a:lumMod val="75000"/>
                  </a:schemeClr>
                </a:solidFill>
              </a:rPr>
              <a:t>TMDL implementation schedule (Table IV-1)</a:t>
            </a:r>
          </a:p>
          <a:p>
            <a:pPr marL="457200" lvl="1" indent="-346075">
              <a:spcBef>
                <a:spcPts val="1200"/>
              </a:spcBef>
              <a:buFont typeface="+mj-lt"/>
              <a:buAutoNum type="arabicPeriod"/>
            </a:pPr>
            <a:r>
              <a:rPr lang="en-US" sz="2100" dirty="0">
                <a:solidFill>
                  <a:schemeClr val="accent1">
                    <a:lumMod val="75000"/>
                  </a:schemeClr>
                </a:solidFill>
              </a:rPr>
              <a:t>Existing approved TMDLs (Table IV-2)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100" dirty="0"/>
              <a:t>Many MS4s in Table IV-2 have more than one TMDL to comply with.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4680D7-E8A9-4170-9894-F14E62C09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248400"/>
            <a:ext cx="732282" cy="36512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E794493-AC3B-410B-BF08-4C1E37F6A2A0}" type="slidenum"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56260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94493-AC3B-410B-BF08-4C1E37F6A2A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610600" cy="792162"/>
          </a:xfrm>
          <a:noFill/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3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Table IV-1 TMDL Implementation Schedule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913EFE8-7E2E-4722-A35C-2465CB0DD75A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1295400"/>
          <a:ext cx="8610600" cy="5060950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450132753"/>
                    </a:ext>
                  </a:extLst>
                </a:gridCol>
                <a:gridCol w="3170110">
                  <a:extLst>
                    <a:ext uri="{9D8B030D-6E8A-4147-A177-3AD203B41FA5}">
                      <a16:colId xmlns:a16="http://schemas.microsoft.com/office/drawing/2014/main" val="1793609401"/>
                    </a:ext>
                  </a:extLst>
                </a:gridCol>
                <a:gridCol w="2925890">
                  <a:extLst>
                    <a:ext uri="{9D8B030D-6E8A-4147-A177-3AD203B41FA5}">
                      <a16:colId xmlns:a16="http://schemas.microsoft.com/office/drawing/2014/main" val="3437238051"/>
                    </a:ext>
                  </a:extLst>
                </a:gridCol>
              </a:tblGrid>
              <a:tr h="49374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TMDL Activity</a:t>
                      </a:r>
                      <a:endParaRPr lang="en-US" sz="1800" dirty="0">
                        <a:solidFill>
                          <a:srgbClr val="50637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Option A  (no Baseline Plan)</a:t>
                      </a:r>
                      <a:endParaRPr lang="en-US" sz="1800" dirty="0">
                        <a:solidFill>
                          <a:srgbClr val="50637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800" dirty="0">
                          <a:effectLst/>
                        </a:rPr>
                        <a:t>Option B  (Baseline Plan)</a:t>
                      </a:r>
                      <a:endParaRPr lang="en-US" sz="1800" dirty="0">
                        <a:solidFill>
                          <a:srgbClr val="50637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82781397"/>
                  </a:ext>
                </a:extLst>
              </a:tr>
              <a:tr h="67246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800" dirty="0">
                          <a:effectLst/>
                        </a:rPr>
                        <a:t>SWMP review and evaluation</a:t>
                      </a:r>
                      <a:endParaRPr lang="en-US" sz="1800" dirty="0">
                        <a:solidFill>
                          <a:srgbClr val="50637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800" dirty="0">
                          <a:effectLst/>
                        </a:rPr>
                        <a:t>No more than two years from TMDL effective date </a:t>
                      </a:r>
                      <a:endParaRPr lang="en-US" sz="1800" dirty="0">
                        <a:solidFill>
                          <a:srgbClr val="50637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4568871"/>
                  </a:ext>
                </a:extLst>
              </a:tr>
              <a:tr h="97368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800" dirty="0">
                          <a:effectLst/>
                        </a:rPr>
                        <a:t>TMDL Pollutant Baseline Monitoring Plan</a:t>
                      </a:r>
                      <a:endParaRPr lang="en-US" sz="1800" dirty="0">
                        <a:solidFill>
                          <a:srgbClr val="50637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n/a</a:t>
                      </a:r>
                      <a:endParaRPr lang="en-US" sz="1800" dirty="0">
                        <a:solidFill>
                          <a:srgbClr val="50637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800" dirty="0">
                          <a:effectLst/>
                        </a:rPr>
                        <a:t>No more than three years from TMDL effective date</a:t>
                      </a:r>
                      <a:r>
                        <a:rPr lang="en-US" sz="1800" dirty="0">
                          <a:effectLst/>
                        </a:rPr>
                        <a:t>  </a:t>
                      </a:r>
                      <a:endParaRPr lang="en-US" sz="1800" dirty="0">
                        <a:solidFill>
                          <a:srgbClr val="50637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76343894"/>
                  </a:ext>
                </a:extLst>
              </a:tr>
              <a:tr h="146053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800">
                          <a:effectLst/>
                        </a:rPr>
                        <a:t>TMDL Pollutant Reduction Plan</a:t>
                      </a:r>
                      <a:endParaRPr lang="en-US" sz="1800" dirty="0">
                        <a:solidFill>
                          <a:srgbClr val="50637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800" dirty="0">
                          <a:effectLst/>
                        </a:rPr>
                        <a:t>No more than three years from TMDL effective date</a:t>
                      </a:r>
                      <a:endParaRPr lang="en-US" sz="1800" dirty="0">
                        <a:solidFill>
                          <a:srgbClr val="50637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800">
                          <a:effectLst/>
                        </a:rPr>
                        <a:t>No more than 5 years after </a:t>
                      </a:r>
                      <a:r>
                        <a:rPr lang="x-none" sz="1800" u="sng">
                          <a:effectLst/>
                        </a:rPr>
                        <a:t>implementation</a:t>
                      </a:r>
                      <a:r>
                        <a:rPr lang="x-none" sz="1800">
                          <a:effectLst/>
                        </a:rPr>
                        <a:t> of the baseline monitoring plan</a:t>
                      </a:r>
                      <a:endParaRPr lang="en-US" sz="1800" dirty="0">
                        <a:solidFill>
                          <a:srgbClr val="50637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62667736"/>
                  </a:ext>
                </a:extLst>
              </a:tr>
              <a:tr h="146053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800">
                          <a:effectLst/>
                        </a:rPr>
                        <a:t>TMDL Pollutant Monitoring Plan</a:t>
                      </a:r>
                      <a:endParaRPr lang="en-US" sz="1800" dirty="0">
                        <a:solidFill>
                          <a:srgbClr val="50637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800" dirty="0">
                          <a:effectLst/>
                        </a:rPr>
                        <a:t>No more than three years from TMDL effective date</a:t>
                      </a:r>
                      <a:endParaRPr lang="en-US" sz="1800" dirty="0">
                        <a:solidFill>
                          <a:srgbClr val="50637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800" dirty="0">
                          <a:effectLst/>
                        </a:rPr>
                        <a:t>No more than 5 years after </a:t>
                      </a:r>
                      <a:r>
                        <a:rPr lang="x-none" sz="1800" u="sng" dirty="0">
                          <a:effectLst/>
                        </a:rPr>
                        <a:t>implementation</a:t>
                      </a:r>
                      <a:r>
                        <a:rPr lang="x-none" sz="1800" dirty="0">
                          <a:effectLst/>
                        </a:rPr>
                        <a:t> of the baseline monitoring plan</a:t>
                      </a:r>
                      <a:endParaRPr lang="en-US" sz="1800" dirty="0">
                        <a:solidFill>
                          <a:srgbClr val="50637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04557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3459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4" descr="07 Spring Creek Root Wad">
            <a:extLst>
              <a:ext uri="{FF2B5EF4-FFF2-40B4-BE49-F238E27FC236}">
                <a16:creationId xmlns:a16="http://schemas.microsoft.com/office/drawing/2014/main" id="{E0E2A9E5-68D2-4E98-81AC-A8FA22BAE3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alphaModFix amt="68000"/>
          </a:blip>
          <a:srcRect l="7988" r="21424" b="-1"/>
          <a:stretch/>
        </p:blipFill>
        <p:spPr bwMode="auto">
          <a:xfrm>
            <a:off x="2836718" y="10"/>
            <a:ext cx="6307280" cy="6857990"/>
          </a:xfrm>
          <a:prstGeom prst="rect">
            <a:avLst/>
          </a:prstGeom>
          <a:noFill/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FBB536-C88C-41A1-9706-2E2A148A5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40" y="365125"/>
            <a:ext cx="4510124" cy="90256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303(d) Impairment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EDDBCC82-9433-4A8D-B19C-FEFE04D4D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741" y="2389909"/>
            <a:ext cx="5663514" cy="3787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4300" marR="0" lvl="0" algn="l" defTabSz="914400" rtl="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Dissolved oxygen, nutrients</a:t>
            </a:r>
          </a:p>
          <a:p>
            <a:pPr marL="114300" marR="0" lvl="0" algn="l" defTabSz="914400" rtl="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Toxics  (metals, organics, pesticides, “unknown”)</a:t>
            </a:r>
          </a:p>
          <a:p>
            <a:pPr marL="114300" marR="0" lvl="0" algn="l" defTabSz="914400" rtl="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Sediment, suspended solids, turbidity</a:t>
            </a:r>
          </a:p>
          <a:p>
            <a:pPr marL="114300" marR="0" lvl="0" algn="l" defTabSz="914400" rtl="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Pathogens  (bacteria)</a:t>
            </a:r>
          </a:p>
          <a:p>
            <a:pPr marL="114300" marR="0" lvl="0" algn="l" defTabSz="914400" rtl="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Biological (fish, macroinvertebrates)</a:t>
            </a:r>
          </a:p>
          <a:p>
            <a:pPr marL="114300" marR="0" lvl="0" algn="l" defTabSz="914400" rtl="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</a:t>
            </a:r>
          </a:p>
          <a:p>
            <a:pPr marL="114300" marR="0" lvl="0" algn="l" defTabSz="914400" rtl="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Oil &amp; grease</a:t>
            </a:r>
          </a:p>
          <a:p>
            <a:pPr marL="114300" marR="0" lvl="0" algn="l" defTabSz="914400" rtl="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Chloride, sulfate, TDS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4925DB-0011-4E94-9F9F-288BDAFBC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C00C9522-B4B7-4C19-8300-6A65E702E97C}" type="slidenum"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86C378DA-D7CB-478F-B63A-11F7571AD5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086" y="1340428"/>
            <a:ext cx="4806841" cy="8104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114300" marR="0" lvl="0" indent="0" algn="l" defTabSz="914400" rtl="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Nonattainment of one or more Beneficial Uses can be caused by:</a:t>
            </a:r>
          </a:p>
        </p:txBody>
      </p:sp>
    </p:spTree>
    <p:extLst>
      <p:ext uri="{BB962C8B-B14F-4D97-AF65-F5344CB8AC3E}">
        <p14:creationId xmlns:p14="http://schemas.microsoft.com/office/powerpoint/2010/main" val="17014687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DE7C3-6D28-4CFE-B598-1ED796145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4891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OKR04 Table IV-2 TMDLs and MS4s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7034964-E2D8-40EF-B009-9F13859EC32F}"/>
              </a:ext>
            </a:extLst>
          </p:cNvPr>
          <p:cNvGraphicFramePr>
            <a:graphicFrameLocks noGrp="1"/>
          </p:cNvGraphicFramePr>
          <p:nvPr/>
        </p:nvGraphicFramePr>
        <p:xfrm>
          <a:off x="152400" y="990600"/>
          <a:ext cx="8839199" cy="57763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1193529136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747125591"/>
                    </a:ext>
                  </a:extLst>
                </a:gridCol>
                <a:gridCol w="3352799">
                  <a:extLst>
                    <a:ext uri="{9D8B030D-6E8A-4147-A177-3AD203B41FA5}">
                      <a16:colId xmlns:a16="http://schemas.microsoft.com/office/drawing/2014/main" val="4011821057"/>
                    </a:ext>
                  </a:extLst>
                </a:gridCol>
              </a:tblGrid>
              <a:tr h="2662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WATERSHED BASIN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TMDL REPORT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IDENTIFIED MS4 SOURCES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7653246"/>
                  </a:ext>
                </a:extLst>
              </a:tr>
              <a:tr h="487346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Basin 1 Middle Arkansas-Verdigris-Neosho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Neosho River Basin Bacteria TMDLs-2008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Miami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5520469"/>
                  </a:ext>
                </a:extLst>
              </a:tr>
              <a:tr h="5252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Lower Bird Creek Watershed Bacteria TMDLs-2011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Catoosa, Broken Arrow, Owasso, Tulsa, Tulsa County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307193"/>
                  </a:ext>
                </a:extLst>
              </a:tr>
              <a:tr h="7842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Arkansas River and Verdigris River Area-Bacteria and Turbidity TMDLs-2012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Bixby, Broken Arrow, Claremore, Coweta, Jenks, Muskogee, Sand Springs, Sapulpa, Tulsa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87515"/>
                  </a:ext>
                </a:extLst>
              </a:tr>
              <a:tr h="7817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Arkansas River and Haikey Creek Bacteria TMDLs-2008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Bixby, Broken Arrow, Tulsa, Tulsa County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440229"/>
                  </a:ext>
                </a:extLst>
              </a:tr>
              <a:tr h="78426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Basin 5 Canadian-North Canadian-Deep Fork</a:t>
                      </a:r>
                      <a:endParaRPr lang="en-US" sz="16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North Canadian River Area Bacteria TMDLs-2010</a:t>
                      </a:r>
                      <a:endParaRPr lang="en-US" sz="16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Choctaw, Del City, Midwest City, Moore, Mustang, Nicoma Park, ODOT, Oklahoma City, Oklahoma County, Spencer, Tinker AFB, Yukon</a:t>
                      </a:r>
                      <a:endParaRPr lang="en-US" sz="16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ctr"/>
                </a:tc>
                <a:extLst>
                  <a:ext uri="{0D108BD9-81ED-4DB2-BD59-A6C34878D82A}">
                    <a16:rowId xmlns:a16="http://schemas.microsoft.com/office/drawing/2014/main" val="967165083"/>
                  </a:ext>
                </a:extLst>
              </a:tr>
              <a:tr h="6497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Lake Thunderbird Nutrient, Turbidity, and Dissolved Oxygen TMDLs-2013</a:t>
                      </a:r>
                      <a:endParaRPr lang="en-US" sz="16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Moore, Norman, Oklahoma City</a:t>
                      </a:r>
                      <a:endParaRPr lang="en-US" sz="16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ctr"/>
                </a:tc>
                <a:extLst>
                  <a:ext uri="{0D108BD9-81ED-4DB2-BD59-A6C34878D82A}">
                    <a16:rowId xmlns:a16="http://schemas.microsoft.com/office/drawing/2014/main" val="1275193675"/>
                  </a:ext>
                </a:extLst>
              </a:tr>
              <a:tr h="64979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Basin 6 Cimarron-Upper Arkansas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Cimarron River Area Bacteria and Turbidity TMDLs-2012</a:t>
                      </a:r>
                      <a:endParaRPr lang="en-US" sz="16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Oklahoma City (with ODOT as co-permittee), The Village</a:t>
                      </a:r>
                      <a:endParaRPr lang="en-US" sz="16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ctr"/>
                </a:tc>
                <a:extLst>
                  <a:ext uri="{0D108BD9-81ED-4DB2-BD59-A6C34878D82A}">
                    <a16:rowId xmlns:a16="http://schemas.microsoft.com/office/drawing/2014/main" val="763245676"/>
                  </a:ext>
                </a:extLst>
              </a:tr>
              <a:tr h="6497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Salt Fork of the Arkansas River Area Bacteria and Turbidity TMDLs-2011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Ponca City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6679843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4680D7-E8A9-4170-9894-F14E62C09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6200" y="6340475"/>
            <a:ext cx="10668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94493-AC3B-410B-BF08-4C1E37F6A2A0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27331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36D30126-6314-4A93-B27E-5C66CF781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6888" y="321732"/>
            <a:ext cx="5292501" cy="4102852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0891"/>
            <a:ext cx="5293730" cy="19642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403E4D-8161-49C7-AD5A-CCA9790E8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4765963"/>
            <a:ext cx="4945641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OKR04 Monitoring Program Overlap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E669CCC-E558-4391-A98D-73D2DD9ED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4814" y="549714"/>
            <a:ext cx="2995993" cy="55828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Why do you go out of the office?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Many sites within your MS4 can have multiple purposes.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data collected from a site may be useful for meeting more than one OKR04 requirement.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Coordinating 2 or more objectives can be difficult, but beneficial.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Coordination requires in-depth understanding of all monitoring requirements for all program goals.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7D1DF6-6715-4EC2-AD38-C218DA728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60293" y="6132599"/>
            <a:ext cx="730250" cy="274320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26EF7911-DC9B-4A2A-BA69-BD22654B71C5}" type="slidenum"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DA7A4AA-9DDC-46CA-8D08-8DDA26D594ED}"/>
              </a:ext>
            </a:extLst>
          </p:cNvPr>
          <p:cNvGrpSpPr/>
          <p:nvPr/>
        </p:nvGrpSpPr>
        <p:grpSpPr>
          <a:xfrm>
            <a:off x="763890" y="549714"/>
            <a:ext cx="4257267" cy="3646887"/>
            <a:chOff x="935180" y="1714499"/>
            <a:chExt cx="4312227" cy="369396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10995B9-BE7B-4553-95FF-425408B1B31E}"/>
                </a:ext>
              </a:extLst>
            </p:cNvPr>
            <p:cNvSpPr/>
            <p:nvPr/>
          </p:nvSpPr>
          <p:spPr>
            <a:xfrm>
              <a:off x="935181" y="1714499"/>
              <a:ext cx="2535381" cy="2462645"/>
            </a:xfrm>
            <a:prstGeom prst="ellipse">
              <a:avLst/>
            </a:prstGeom>
            <a:noFill/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6048DB5-C31F-400D-93BF-BA716B2652DC}"/>
                </a:ext>
              </a:extLst>
            </p:cNvPr>
            <p:cNvSpPr/>
            <p:nvPr/>
          </p:nvSpPr>
          <p:spPr>
            <a:xfrm>
              <a:off x="2712026" y="1714499"/>
              <a:ext cx="2535381" cy="2462645"/>
            </a:xfrm>
            <a:prstGeom prst="ellipse">
              <a:avLst/>
            </a:prstGeom>
            <a:noFill/>
            <a:ln w="317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697D6B2-47A9-4EE1-985A-FDED7D692B76}"/>
                </a:ext>
              </a:extLst>
            </p:cNvPr>
            <p:cNvSpPr/>
            <p:nvPr/>
          </p:nvSpPr>
          <p:spPr>
            <a:xfrm>
              <a:off x="2712025" y="2945821"/>
              <a:ext cx="2535381" cy="2462645"/>
            </a:xfrm>
            <a:prstGeom prst="ellipse">
              <a:avLst/>
            </a:prstGeom>
            <a:noFill/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DB73FED-C7D0-482F-9234-94A6008F72DE}"/>
                </a:ext>
              </a:extLst>
            </p:cNvPr>
            <p:cNvSpPr/>
            <p:nvPr/>
          </p:nvSpPr>
          <p:spPr>
            <a:xfrm>
              <a:off x="935180" y="2945821"/>
              <a:ext cx="2535381" cy="2462645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F4F3B26-38A9-484B-9A40-CAF7A3F96B62}"/>
                </a:ext>
              </a:extLst>
            </p:cNvPr>
            <p:cNvSpPr txBox="1"/>
            <p:nvPr/>
          </p:nvSpPr>
          <p:spPr>
            <a:xfrm>
              <a:off x="1465119" y="2026226"/>
              <a:ext cx="1028700" cy="523220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303(d) Inspections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5F83B26-5BC8-4E24-96F4-B92EFF74B3E4}"/>
                </a:ext>
              </a:extLst>
            </p:cNvPr>
            <p:cNvSpPr txBox="1"/>
            <p:nvPr/>
          </p:nvSpPr>
          <p:spPr>
            <a:xfrm>
              <a:off x="1314449" y="4285081"/>
              <a:ext cx="1028700" cy="523220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TMDL Monitoring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C0263E4-BEDB-4F5E-A054-1A1AA656E785}"/>
                </a:ext>
              </a:extLst>
            </p:cNvPr>
            <p:cNvSpPr txBox="1"/>
            <p:nvPr/>
          </p:nvSpPr>
          <p:spPr>
            <a:xfrm>
              <a:off x="4112201" y="1938833"/>
              <a:ext cx="955964" cy="954107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MCM-3 IDDE Source Tracking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551ED95-7CE0-4C15-8039-4B348D7BB79A}"/>
                </a:ext>
              </a:extLst>
            </p:cNvPr>
            <p:cNvSpPr txBox="1"/>
            <p:nvPr/>
          </p:nvSpPr>
          <p:spPr>
            <a:xfrm>
              <a:off x="1854774" y="3161696"/>
              <a:ext cx="1028700" cy="523220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ORW Monitoring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6E33246-05FC-4C38-B2B6-3E9265F9DB56}"/>
                </a:ext>
              </a:extLst>
            </p:cNvPr>
            <p:cNvSpPr txBox="1"/>
            <p:nvPr/>
          </p:nvSpPr>
          <p:spPr>
            <a:xfrm>
              <a:off x="4060242" y="4199139"/>
              <a:ext cx="1028700" cy="738664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MCM-3 DWFS Inspections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08A7026-BB74-4003-B1AB-DCFE2292882F}"/>
                </a:ext>
              </a:extLst>
            </p:cNvPr>
            <p:cNvSpPr/>
            <p:nvPr/>
          </p:nvSpPr>
          <p:spPr>
            <a:xfrm>
              <a:off x="1828800" y="2330160"/>
              <a:ext cx="2535381" cy="2462645"/>
            </a:xfrm>
            <a:prstGeom prst="ellipse">
              <a:avLst/>
            </a:prstGeom>
            <a:noFill/>
            <a:ln w="317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21418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14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4765A9-C57E-432B-A19A-157E73B44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899" y="485766"/>
            <a:ext cx="5718295" cy="1326844"/>
          </a:xfrm>
        </p:spPr>
        <p:txBody>
          <a:bodyPr anchor="b">
            <a:noAutofit/>
          </a:bodyPr>
          <a:lstStyle/>
          <a:p>
            <a:pPr algn="l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What Are Indicator Organisms?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F2E32-9BE2-456F-8219-1C4099ECB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705" y="2057400"/>
            <a:ext cx="5637895" cy="4555810"/>
          </a:xfrm>
        </p:spPr>
        <p:txBody>
          <a:bodyPr anchor="t"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sz="2000" dirty="0"/>
              <a:t>Water Quality Standards (WQS) are based upon “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surrogates</a:t>
            </a:r>
            <a:r>
              <a:rPr lang="en-US" sz="2000" dirty="0"/>
              <a:t>”.</a:t>
            </a:r>
          </a:p>
          <a:p>
            <a:pPr marL="0" indent="0" eaLnBrk="1" hangingPunct="1">
              <a:spcBef>
                <a:spcPts val="1800"/>
              </a:spcBef>
              <a:buNone/>
            </a:pPr>
            <a:r>
              <a:rPr lang="en-US" altLang="en-US" sz="2000" dirty="0"/>
              <a:t>Enterococcus and E. coli are “</a:t>
            </a:r>
            <a:r>
              <a:rPr lang="en-US" altLang="en-US" sz="2000" dirty="0">
                <a:solidFill>
                  <a:schemeClr val="accent1">
                    <a:lumMod val="75000"/>
                  </a:schemeClr>
                </a:solidFill>
              </a:rPr>
              <a:t>indicator organisms</a:t>
            </a:r>
            <a:r>
              <a:rPr lang="en-US" altLang="en-US" sz="2000" dirty="0"/>
              <a:t>”.</a:t>
            </a:r>
          </a:p>
          <a:p>
            <a:pPr marL="0" indent="0" eaLnBrk="1" hangingPunct="1">
              <a:spcBef>
                <a:spcPts val="1800"/>
              </a:spcBef>
              <a:buNone/>
            </a:pPr>
            <a:r>
              <a:rPr lang="en-US" altLang="en-US" sz="2000" dirty="0"/>
              <a:t>Sources are feces from all warm-blooded mammals.</a:t>
            </a:r>
          </a:p>
          <a:p>
            <a:pPr marL="0" indent="0" eaLnBrk="1" hangingPunct="1">
              <a:spcBef>
                <a:spcPts val="1800"/>
              </a:spcBef>
              <a:buNone/>
            </a:pPr>
            <a:r>
              <a:rPr lang="en-US" altLang="en-US" sz="2000" dirty="0"/>
              <a:t>While some strains are pathogenic, the routine WQ tests do not select for pathogenic organisms.</a:t>
            </a:r>
          </a:p>
          <a:p>
            <a:pPr marL="0" indent="0" eaLnBrk="1" hangingPunct="1">
              <a:spcBef>
                <a:spcPts val="1800"/>
              </a:spcBef>
              <a:buNone/>
            </a:pPr>
            <a:r>
              <a:rPr lang="en-US" altLang="en-US" sz="2000" dirty="0"/>
              <a:t>The presence of “indicators” assumes that there is the </a:t>
            </a:r>
            <a:r>
              <a:rPr lang="en-US" altLang="en-US" sz="2000" dirty="0">
                <a:solidFill>
                  <a:schemeClr val="accent1">
                    <a:lumMod val="75000"/>
                  </a:schemeClr>
                </a:solidFill>
              </a:rPr>
              <a:t>potential</a:t>
            </a:r>
            <a:r>
              <a:rPr lang="en-US" altLang="en-US" sz="2000" dirty="0"/>
              <a:t> for pathogens to also be present.</a:t>
            </a:r>
          </a:p>
          <a:p>
            <a:pPr marL="0" indent="0" eaLnBrk="1" hangingPunct="1">
              <a:spcBef>
                <a:spcPts val="1800"/>
              </a:spcBef>
              <a:buNone/>
            </a:pPr>
            <a:r>
              <a:rPr lang="en-US" altLang="en-US" sz="2000" dirty="0"/>
              <a:t>The WQS indicator organisms often are not of human origin nor are they pathogenic.</a:t>
            </a:r>
          </a:p>
          <a:p>
            <a:pPr marL="0" indent="0">
              <a:lnSpc>
                <a:spcPct val="90000"/>
              </a:lnSpc>
              <a:buNone/>
            </a:pPr>
            <a:endParaRPr lang="en-US" sz="1400" dirty="0"/>
          </a:p>
        </p:txBody>
      </p:sp>
      <p:sp>
        <p:nvSpPr>
          <p:cNvPr id="35" name="Rectangle 16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5"/>
            <a:ext cx="306939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Rectangle 18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2"/>
            <a:ext cx="306939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ectangle 20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22"/>
            <a:ext cx="3051501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22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10"/>
            <a:ext cx="2708601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AF6B41-7763-4906-8E74-3AB92C8283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27629" y="1812610"/>
            <a:ext cx="2428905" cy="270181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AE0586-2398-493A-8439-9803960FD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90120" y="6248085"/>
            <a:ext cx="579882" cy="36512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E794493-AC3B-410B-BF08-4C1E37F6A2A0}" type="slidenum"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1AD577-CA6D-4912-8CAD-BAA3A55FBBD3}"/>
              </a:ext>
            </a:extLst>
          </p:cNvPr>
          <p:cNvSpPr txBox="1"/>
          <p:nvPr/>
        </p:nvSpPr>
        <p:spPr>
          <a:xfrm>
            <a:off x="6398203" y="4643209"/>
            <a:ext cx="244009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 tooltip="http://chem.libretexts.org/Textbook_Maps/Analytical_Chemistry_Textbook_Maps/Map:_Analytical_Chemistry_2.0_(Harvey)/08:_Gravimetric_Methods/8.4:_Particulate_Gravimetr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by Unknown Author is licensed under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38359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582973" y="6172200"/>
            <a:ext cx="1090613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E8EC5F-3FB2-4931-B301-81D1219CAB39}" type="slidenum"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4340" name="Picture 7" descr="foxsquirrel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5499100"/>
            <a:ext cx="1814513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8" descr="Rabbit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0" y="4737100"/>
            <a:ext cx="1676400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9" descr="rice-field rat trap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0" y="4889500"/>
            <a:ext cx="1495425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14" descr="skunks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7363" y="2679700"/>
            <a:ext cx="1366837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3" descr="Dog in yard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0" y="3136900"/>
            <a:ext cx="161448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4" descr="canada_geese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200" y="3746500"/>
            <a:ext cx="1695450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5" descr="_bird%20invasion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1350" y="2984500"/>
            <a:ext cx="21526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6" descr="feeder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5600" y="4127500"/>
            <a:ext cx="11318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10" descr="mule deer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2400" y="1689100"/>
            <a:ext cx="1244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11" descr="jersey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0" y="1993900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12" descr="opsinbarrel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1841500"/>
            <a:ext cx="1239838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13" descr="oaklodge-carrowkeel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0850" y="5041900"/>
            <a:ext cx="1581150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15" descr="IMG_1806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6550" y="3060700"/>
            <a:ext cx="12382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3" name="Picture 16" descr="Sewerage_Overflow_Extreme_Close-up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841500"/>
            <a:ext cx="1790700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4" name="Picture 17" descr="ManholeCover-northeastward_12-14-01-AM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213100"/>
            <a:ext cx="1981200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5" name="Picture 20" descr="12-22-H&amp;G-FPUD%20one">
            <a:hlinkClick r:id="rId21"/>
          </p:cNvPr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3822700"/>
            <a:ext cx="14478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6" name="Text Box 21"/>
          <p:cNvSpPr txBox="1">
            <a:spLocks noChangeArrowheads="1"/>
          </p:cNvSpPr>
          <p:nvPr/>
        </p:nvSpPr>
        <p:spPr bwMode="auto">
          <a:xfrm>
            <a:off x="6248400" y="1219200"/>
            <a:ext cx="2438400" cy="396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Uncontrollable</a:t>
            </a:r>
          </a:p>
        </p:txBody>
      </p:sp>
      <p:sp>
        <p:nvSpPr>
          <p:cNvPr id="14357" name="Text Box 23"/>
          <p:cNvSpPr txBox="1">
            <a:spLocks noChangeArrowheads="1"/>
          </p:cNvSpPr>
          <p:nvPr/>
        </p:nvSpPr>
        <p:spPr bwMode="auto">
          <a:xfrm>
            <a:off x="2743200" y="1219200"/>
            <a:ext cx="2743200" cy="3968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Partly Controllable</a:t>
            </a:r>
          </a:p>
        </p:txBody>
      </p:sp>
      <p:sp>
        <p:nvSpPr>
          <p:cNvPr id="14358" name="Text Box 24"/>
          <p:cNvSpPr txBox="1">
            <a:spLocks noChangeArrowheads="1"/>
          </p:cNvSpPr>
          <p:nvPr/>
        </p:nvSpPr>
        <p:spPr bwMode="auto">
          <a:xfrm>
            <a:off x="228600" y="1219200"/>
            <a:ext cx="1981200" cy="3968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Controllable</a:t>
            </a:r>
          </a:p>
        </p:txBody>
      </p:sp>
      <p:sp>
        <p:nvSpPr>
          <p:cNvPr id="14359" name="Rectangle 26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801687"/>
          </a:xfrm>
          <a:noFill/>
        </p:spPr>
        <p:txBody>
          <a:bodyPr>
            <a:normAutofit/>
          </a:bodyPr>
          <a:lstStyle/>
          <a:p>
            <a:pPr algn="l" eaLnBrk="1" hangingPunct="1"/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Urban Fecal Organism Sources</a:t>
            </a:r>
          </a:p>
        </p:txBody>
      </p:sp>
      <p:pic>
        <p:nvPicPr>
          <p:cNvPr id="14360" name="Picture 28" descr="DSCF0040.jpg image by heletari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4508500"/>
            <a:ext cx="22098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5599137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EA67B5B4-3A24-436E-B663-1B2EBFF8A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840065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 11">
            <a:extLst>
              <a:ext uri="{FF2B5EF4-FFF2-40B4-BE49-F238E27FC236}">
                <a16:creationId xmlns:a16="http://schemas.microsoft.com/office/drawing/2014/main" id="{64E585EA-75FD-4025-8270-F66A58A15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68605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D6FD74-C24A-4E01-B317-EE87B0481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365126"/>
            <a:ext cx="8134278" cy="854074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Bacteria Concentration Units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295FB-FE0C-4C24-ACFA-4EDEA7C18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71600"/>
            <a:ext cx="8459065" cy="4908549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2000" b="1" dirty="0">
                <a:solidFill>
                  <a:srgbClr val="FFFFCC"/>
                </a:solidFill>
              </a:rPr>
              <a:t>Part 136:</a:t>
            </a:r>
            <a:r>
              <a:rPr lang="en-US" sz="2000" dirty="0">
                <a:solidFill>
                  <a:srgbClr val="FFFFFF"/>
                </a:solidFill>
              </a:rPr>
              <a:t> Membrane Filtration (</a:t>
            </a:r>
            <a:r>
              <a:rPr lang="en-US" sz="2000" b="1" dirty="0">
                <a:solidFill>
                  <a:srgbClr val="FFFFCC"/>
                </a:solidFill>
              </a:rPr>
              <a:t>MF</a:t>
            </a:r>
            <a:r>
              <a:rPr lang="en-US" sz="2000" dirty="0">
                <a:solidFill>
                  <a:srgbClr val="FFFFFF"/>
                </a:solidFill>
              </a:rPr>
              <a:t>) and Most Probable Number (</a:t>
            </a:r>
            <a:r>
              <a:rPr lang="en-US" sz="2000" b="1" dirty="0">
                <a:solidFill>
                  <a:srgbClr val="FFFFCC"/>
                </a:solidFill>
              </a:rPr>
              <a:t>MPN</a:t>
            </a:r>
            <a:r>
              <a:rPr lang="en-US" sz="2000" dirty="0">
                <a:solidFill>
                  <a:srgbClr val="FFFFFF"/>
                </a:solidFill>
              </a:rPr>
              <a:t>).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00" dirty="0">
                <a:solidFill>
                  <a:srgbClr val="FFFFFF"/>
                </a:solidFill>
              </a:rPr>
              <a:t>Both MF and MPN are expressed as “</a:t>
            </a:r>
            <a:r>
              <a:rPr lang="en-US" sz="2000" dirty="0">
                <a:solidFill>
                  <a:srgbClr val="FFFFCC"/>
                </a:solidFill>
              </a:rPr>
              <a:t>per 100 ml</a:t>
            </a:r>
            <a:r>
              <a:rPr lang="en-US" sz="2000" dirty="0">
                <a:solidFill>
                  <a:srgbClr val="FFFFFF"/>
                </a:solidFill>
              </a:rPr>
              <a:t>” of water sample.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00" u="sng" dirty="0">
                <a:solidFill>
                  <a:srgbClr val="FFFFFF"/>
                </a:solidFill>
              </a:rPr>
              <a:t>Common bacteria concentration units</a:t>
            </a:r>
            <a:r>
              <a:rPr lang="en-US" sz="2000" dirty="0">
                <a:solidFill>
                  <a:srgbClr val="FFFFFF"/>
                </a:solidFill>
              </a:rPr>
              <a:t>:</a:t>
            </a:r>
          </a:p>
          <a:p>
            <a:pPr lvl="1" defTabSz="820738">
              <a:spcBef>
                <a:spcPts val="1200"/>
              </a:spcBef>
            </a:pPr>
            <a:r>
              <a:rPr lang="en-US" sz="2000" b="1" dirty="0">
                <a:solidFill>
                  <a:srgbClr val="FFFFCC"/>
                </a:solidFill>
              </a:rPr>
              <a:t>Col/100 ml</a:t>
            </a:r>
            <a:r>
              <a:rPr lang="en-US" sz="2000" dirty="0">
                <a:solidFill>
                  <a:srgbClr val="FFFFFF"/>
                </a:solidFill>
              </a:rPr>
              <a:t>  	</a:t>
            </a:r>
            <a:r>
              <a:rPr lang="en-US" sz="2000" b="1" dirty="0">
                <a:solidFill>
                  <a:srgbClr val="FFFFCC"/>
                </a:solidFill>
              </a:rPr>
              <a:t>Colonies per 100 ml</a:t>
            </a:r>
            <a:r>
              <a:rPr lang="en-US" sz="2000" dirty="0">
                <a:solidFill>
                  <a:srgbClr val="FFFFFF"/>
                </a:solidFill>
              </a:rPr>
              <a:t> of water sample (MF test)</a:t>
            </a:r>
          </a:p>
          <a:p>
            <a:pPr lvl="1" defTabSz="820738">
              <a:spcBef>
                <a:spcPts val="1200"/>
              </a:spcBef>
            </a:pPr>
            <a:r>
              <a:rPr lang="en-US" sz="2000" b="1" dirty="0">
                <a:solidFill>
                  <a:srgbClr val="FFFFCC"/>
                </a:solidFill>
              </a:rPr>
              <a:t>CFU/100 ml</a:t>
            </a:r>
            <a:r>
              <a:rPr lang="en-US" sz="2000" dirty="0">
                <a:solidFill>
                  <a:srgbClr val="FFFFFF"/>
                </a:solidFill>
              </a:rPr>
              <a:t>	</a:t>
            </a:r>
            <a:r>
              <a:rPr lang="en-US" sz="2000" b="1" dirty="0">
                <a:solidFill>
                  <a:srgbClr val="FFFFCC"/>
                </a:solidFill>
              </a:rPr>
              <a:t>Colony Forming Units</a:t>
            </a:r>
            <a:r>
              <a:rPr lang="en-US" sz="2000" dirty="0">
                <a:solidFill>
                  <a:srgbClr val="FFFFCC"/>
                </a:solidFill>
              </a:rPr>
              <a:t> </a:t>
            </a:r>
            <a:r>
              <a:rPr lang="en-US" sz="2000" b="1" dirty="0">
                <a:solidFill>
                  <a:srgbClr val="FFFFCC"/>
                </a:solidFill>
              </a:rPr>
              <a:t>per 100 ml</a:t>
            </a:r>
            <a:r>
              <a:rPr lang="en-US" sz="2000" dirty="0">
                <a:solidFill>
                  <a:srgbClr val="FFFFFF"/>
                </a:solidFill>
              </a:rPr>
              <a:t> (MF test)</a:t>
            </a:r>
          </a:p>
          <a:p>
            <a:pPr lvl="1" defTabSz="820738">
              <a:spcBef>
                <a:spcPts val="1200"/>
              </a:spcBef>
            </a:pPr>
            <a:r>
              <a:rPr lang="en-US" sz="2000" b="1" dirty="0">
                <a:solidFill>
                  <a:srgbClr val="FFFFCC"/>
                </a:solidFill>
              </a:rPr>
              <a:t>MPN/100 ml</a:t>
            </a:r>
            <a:r>
              <a:rPr lang="en-US" sz="2000" dirty="0">
                <a:solidFill>
                  <a:srgbClr val="FFFFFF"/>
                </a:solidFill>
              </a:rPr>
              <a:t>	</a:t>
            </a:r>
            <a:r>
              <a:rPr lang="en-US" sz="2000" b="1" dirty="0">
                <a:solidFill>
                  <a:srgbClr val="FFFFCC"/>
                </a:solidFill>
              </a:rPr>
              <a:t>Most Probable Number per 100 ml</a:t>
            </a:r>
            <a:r>
              <a:rPr lang="en-US" sz="2000" dirty="0">
                <a:solidFill>
                  <a:srgbClr val="FFFFFF"/>
                </a:solidFill>
              </a:rPr>
              <a:t> (dilution series)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00" u="sng" dirty="0">
                <a:solidFill>
                  <a:srgbClr val="FFFFFF"/>
                </a:solidFill>
              </a:rPr>
              <a:t>EPA approved methods</a:t>
            </a:r>
            <a:r>
              <a:rPr lang="en-US" sz="2000" dirty="0">
                <a:solidFill>
                  <a:srgbClr val="FFFFFF"/>
                </a:solidFill>
              </a:rPr>
              <a:t>:</a:t>
            </a:r>
          </a:p>
          <a:p>
            <a:pPr lvl="1">
              <a:spcBef>
                <a:spcPts val="1200"/>
              </a:spcBef>
            </a:pPr>
            <a:r>
              <a:rPr lang="en-US" sz="2000" dirty="0">
                <a:solidFill>
                  <a:srgbClr val="FFFFFF"/>
                </a:solidFill>
              </a:rPr>
              <a:t>DEQ-certified labs use methods approved in </a:t>
            </a:r>
            <a:r>
              <a:rPr lang="en-US" sz="2000" dirty="0">
                <a:solidFill>
                  <a:srgbClr val="FFFFCC"/>
                </a:solidFill>
              </a:rPr>
              <a:t>40 CFR Part 136</a:t>
            </a:r>
            <a:r>
              <a:rPr lang="en-US" sz="2000" dirty="0">
                <a:solidFill>
                  <a:srgbClr val="FFFFFF"/>
                </a:solidFill>
              </a:rPr>
              <a:t>.</a:t>
            </a:r>
          </a:p>
          <a:p>
            <a:pPr lvl="1">
              <a:spcBef>
                <a:spcPts val="1200"/>
              </a:spcBef>
            </a:pPr>
            <a:r>
              <a:rPr lang="en-US" sz="2000" b="1" dirty="0">
                <a:solidFill>
                  <a:srgbClr val="FFFFCC"/>
                </a:solidFill>
              </a:rPr>
              <a:t>Part 136.3 Table IH</a:t>
            </a:r>
            <a:r>
              <a:rPr lang="en-US" sz="2000" dirty="0">
                <a:solidFill>
                  <a:srgbClr val="FFFFFF"/>
                </a:solidFill>
              </a:rPr>
              <a:t>: List of </a:t>
            </a:r>
            <a:r>
              <a:rPr lang="en-US" sz="2000" u="sng" dirty="0">
                <a:solidFill>
                  <a:srgbClr val="FFFFFF"/>
                </a:solidFill>
              </a:rPr>
              <a:t>Approved Microbiological Methods</a:t>
            </a:r>
            <a:r>
              <a:rPr lang="en-US" sz="2000" dirty="0">
                <a:solidFill>
                  <a:srgbClr val="FFFFFF"/>
                </a:solidFill>
              </a:rPr>
              <a:t> for “Ambient Water”. </a:t>
            </a:r>
          </a:p>
          <a:p>
            <a:pPr lvl="1">
              <a:spcBef>
                <a:spcPts val="1200"/>
              </a:spcBef>
            </a:pPr>
            <a:r>
              <a:rPr lang="en-US" sz="2000" dirty="0">
                <a:solidFill>
                  <a:srgbClr val="FFFFFF"/>
                </a:solidFill>
              </a:rPr>
              <a:t> Part 136.3 approves </a:t>
            </a:r>
            <a:r>
              <a:rPr lang="en-US" sz="2000" u="sng" dirty="0">
                <a:solidFill>
                  <a:srgbClr val="FFFFFF"/>
                </a:solidFill>
              </a:rPr>
              <a:t>both</a:t>
            </a:r>
            <a:r>
              <a:rPr lang="en-US" sz="2000" dirty="0">
                <a:solidFill>
                  <a:srgbClr val="FFFFFF"/>
                </a:solidFill>
              </a:rPr>
              <a:t> MPN and membrane filtration (MF) methods.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45F8AF-8D24-4EBD-9AF2-B668ADED2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9849" y="6173786"/>
            <a:ext cx="666750" cy="365125"/>
          </a:xfrm>
        </p:spPr>
        <p:txBody>
          <a:bodyPr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E794493-AC3B-410B-BF08-4C1E37F6A2A0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alpha val="8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alpha val="8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28439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90AE0-97C1-4550-8C9B-BDF2C12C9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1430"/>
            <a:ext cx="9144000" cy="11430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l"/>
            <a:r>
              <a:rPr lang="en-US" dirty="0"/>
              <a:t>  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Units Used In 303(d) and TMDLs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0FB9A-3144-4CC9-8860-361ED8846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52650"/>
            <a:ext cx="8534400" cy="4673514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en-US" sz="2400" dirty="0"/>
              <a:t>TMDL units often expressed as </a:t>
            </a:r>
            <a:r>
              <a:rPr lang="en-US" sz="2400" u="sng" dirty="0"/>
              <a:t>loads</a:t>
            </a:r>
            <a:r>
              <a:rPr lang="en-US" sz="2400" dirty="0"/>
              <a:t> in “</a:t>
            </a:r>
            <a:r>
              <a:rPr lang="en-US" sz="2400" u="sng" dirty="0"/>
              <a:t>exponential notation</a:t>
            </a:r>
            <a:r>
              <a:rPr lang="en-US" sz="2400" dirty="0"/>
              <a:t>”:</a:t>
            </a:r>
          </a:p>
          <a:p>
            <a:pPr lvl="1">
              <a:spcBef>
                <a:spcPts val="1200"/>
              </a:spcBef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E.g., 1,000,000  =  1.00 x 10</a:t>
            </a:r>
            <a:r>
              <a:rPr lang="en-US" sz="2000" baseline="30000" dirty="0">
                <a:solidFill>
                  <a:schemeClr val="tx2">
                    <a:lumMod val="75000"/>
                  </a:schemeClr>
                </a:solidFill>
              </a:rPr>
              <a:t>6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 =  1.00E+06  </a:t>
            </a:r>
            <a:r>
              <a:rPr lang="en-US" sz="1600" i="1" dirty="0">
                <a:solidFill>
                  <a:schemeClr val="tx2">
                    <a:lumMod val="75000"/>
                  </a:schemeClr>
                </a:solidFill>
              </a:rPr>
              <a:t>(where “E” = Exponent) </a:t>
            </a:r>
          </a:p>
          <a:p>
            <a:pPr algn="l">
              <a:spcBef>
                <a:spcPts val="1200"/>
              </a:spcBef>
            </a:pPr>
            <a:r>
              <a:rPr lang="en-US" sz="2400" u="sng" dirty="0"/>
              <a:t>TMDL Report Table</a:t>
            </a:r>
            <a:r>
              <a:rPr lang="en-US" sz="2400" dirty="0"/>
              <a:t>: 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“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</a:rPr>
              <a:t>Fecal Production (x 10</a:t>
            </a:r>
            <a:r>
              <a:rPr lang="en-US" sz="2400" i="1" baseline="30000" dirty="0">
                <a:solidFill>
                  <a:schemeClr val="bg2">
                    <a:lumMod val="25000"/>
                  </a:schemeClr>
                </a:solidFill>
              </a:rPr>
              <a:t>9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</a:rPr>
              <a:t> cfu/day)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”</a:t>
            </a:r>
          </a:p>
          <a:p>
            <a:pPr lvl="1">
              <a:spcBef>
                <a:spcPts val="1200"/>
              </a:spcBef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This means billions of colonies per day.</a:t>
            </a:r>
          </a:p>
          <a:p>
            <a:pPr lvl="1">
              <a:spcBef>
                <a:spcPts val="1200"/>
              </a:spcBef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Considered a “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daily mass load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” (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TMDL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).</a:t>
            </a:r>
          </a:p>
          <a:p>
            <a:pPr lvl="1">
              <a:spcBef>
                <a:spcPts val="1200"/>
              </a:spcBef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E.g., 135 x 10</a:t>
            </a:r>
            <a:r>
              <a:rPr lang="en-US" sz="2000" baseline="30000" dirty="0">
                <a:solidFill>
                  <a:schemeClr val="tx2">
                    <a:lumMod val="75000"/>
                  </a:schemeClr>
                </a:solidFill>
              </a:rPr>
              <a:t>9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cfu/day  =  135,000,000,000 cfu/day</a:t>
            </a:r>
          </a:p>
          <a:p>
            <a:pPr>
              <a:spcBef>
                <a:spcPts val="1200"/>
              </a:spcBef>
            </a:pPr>
            <a:r>
              <a:rPr lang="en-US" sz="2400" u="sng" dirty="0"/>
              <a:t>TMDL Report Load Table</a:t>
            </a:r>
            <a:r>
              <a:rPr lang="en-US" sz="2400" dirty="0"/>
              <a:t>:  “</a:t>
            </a:r>
            <a:r>
              <a:rPr lang="it-IT" sz="2400" i="1" dirty="0"/>
              <a:t>4.90E+10 per day</a:t>
            </a:r>
            <a:r>
              <a:rPr lang="en-US" sz="2400" dirty="0"/>
              <a:t>”</a:t>
            </a:r>
            <a:endParaRPr lang="it-IT" sz="2400" dirty="0"/>
          </a:p>
          <a:p>
            <a:pPr lvl="1">
              <a:spcBef>
                <a:spcPts val="1200"/>
              </a:spcBef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Must know how to use exponential notation</a:t>
            </a:r>
          </a:p>
          <a:p>
            <a:pPr lvl="1">
              <a:spcBef>
                <a:spcPts val="1200"/>
              </a:spcBef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4.90E+10   = 4.90 x 10</a:t>
            </a:r>
            <a:r>
              <a:rPr lang="en-US" sz="2000" baseline="30000" dirty="0">
                <a:solidFill>
                  <a:schemeClr val="tx2">
                    <a:lumMod val="75000"/>
                  </a:schemeClr>
                </a:solidFill>
              </a:rPr>
              <a:t>10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  = 49,000,000,000  cfu/day</a:t>
            </a:r>
          </a:p>
          <a:p>
            <a:pPr>
              <a:spcBef>
                <a:spcPts val="1200"/>
              </a:spcBef>
            </a:pPr>
            <a:r>
              <a:rPr lang="en-US" sz="2400" u="sng" dirty="0"/>
              <a:t>Integrated Report</a:t>
            </a:r>
            <a:r>
              <a:rPr lang="en-US" sz="2400" dirty="0"/>
              <a:t> and 303(d) use concentration  </a:t>
            </a:r>
            <a:r>
              <a:rPr lang="en-US" sz="2400" i="1" dirty="0"/>
              <a:t>(cfu/100 ml)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0DF2BD-D206-41C1-B8BF-C77FEC7F0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15200" y="6126164"/>
            <a:ext cx="1219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94493-AC3B-410B-BF08-4C1E37F6A2A0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B263AD-7195-481C-AB5D-9A5D4B7A8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2597" y="3276600"/>
            <a:ext cx="1223253" cy="1291976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376010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8FD74D4-C0F3-4E5B-9628-885593F0B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E90AE0-97C1-4550-8C9B-BDF2C12C9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07" y="427781"/>
            <a:ext cx="6230112" cy="791419"/>
          </a:xfrm>
        </p:spPr>
        <p:txBody>
          <a:bodyPr>
            <a:noAutofit/>
          </a:bodyPr>
          <a:lstStyle/>
          <a:p>
            <a:pPr algn="l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Oklahoma Bacteria WQS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7CFD9A-AD7C-42E8-898D-F51A83B12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0DF2BD-D206-41C1-B8BF-C77FEC7F0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4711" y="5915243"/>
            <a:ext cx="541782" cy="603504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E794493-AC3B-410B-BF08-4C1E37F6A2A0}" type="slidenum"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0FB9A-3144-4CC9-8860-361ED8846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507" y="1371600"/>
            <a:ext cx="6992493" cy="5333999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2000" dirty="0"/>
              <a:t>WQS are in Chapter 45 of Title 785 of the Oklahoma Administrative Code (OAC).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00" dirty="0"/>
              <a:t>Subchapter 5:  Surface Water Quality Standards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00" dirty="0"/>
              <a:t>OAC 785:45-5-16. Primary Body Contact Recreation (PBCR)</a:t>
            </a:r>
          </a:p>
          <a:p>
            <a:pPr lvl="1">
              <a:spcBef>
                <a:spcPts val="1200"/>
              </a:spcBef>
            </a:pP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PBCR is “where a possibility of ingestion exists”.</a:t>
            </a:r>
          </a:p>
          <a:p>
            <a:pPr lvl="1">
              <a:spcBef>
                <a:spcPts val="1200"/>
              </a:spcBef>
            </a:pP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Numerical criteria for 2 bacteria:  E. coli and Enterococcus</a:t>
            </a:r>
          </a:p>
          <a:p>
            <a:pPr lvl="1">
              <a:spcBef>
                <a:spcPts val="1200"/>
              </a:spcBef>
            </a:pP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Uses “geometric mean”, not “arithmetic mean” </a:t>
            </a:r>
          </a:p>
          <a:p>
            <a:pPr lvl="1">
              <a:spcBef>
                <a:spcPts val="1200"/>
              </a:spcBef>
            </a:pP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Minimum 10 samples collected during              “Recreational Period”  (May 1 to September 30)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E. coli:  126</a:t>
            </a:r>
            <a:r>
              <a:rPr lang="en-US" sz="2000" dirty="0"/>
              <a:t> col/100 ml  </a:t>
            </a:r>
            <a:r>
              <a:rPr lang="en-US" sz="1800" i="1" dirty="0"/>
              <a:t>(geometric mean)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Enterococcus:  33</a:t>
            </a:r>
            <a:r>
              <a:rPr lang="en-US" sz="2000" dirty="0"/>
              <a:t> col/100 ml  </a:t>
            </a:r>
            <a:r>
              <a:rPr lang="en-US" sz="1800" i="1" dirty="0"/>
              <a:t>(geometric mean)</a:t>
            </a:r>
            <a:endParaRPr lang="en-US" sz="1800" dirty="0"/>
          </a:p>
          <a:p>
            <a:pPr marL="0" indent="0">
              <a:spcBef>
                <a:spcPts val="1200"/>
              </a:spcBef>
              <a:buNone/>
            </a:pPr>
            <a:r>
              <a:rPr lang="en-US" sz="1800" i="1" dirty="0">
                <a:solidFill>
                  <a:schemeClr val="accent2">
                    <a:lumMod val="75000"/>
                  </a:schemeClr>
                </a:solidFill>
              </a:rPr>
              <a:t>(Secondary BCR = 5x:  E. coli = 630,  Enterococcus = 165 col/100 ml)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103DC8-8C91-4B89-8787-5D0C8BD44E0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3344" y="369733"/>
            <a:ext cx="2044623" cy="2672710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64837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0">
            <a:extLst>
              <a:ext uri="{FF2B5EF4-FFF2-40B4-BE49-F238E27FC236}">
                <a16:creationId xmlns:a16="http://schemas.microsoft.com/office/drawing/2014/main" id="{4B6ECB93-D7FF-4F09-A8ED-D4588EE7C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12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19110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62A906-684A-4BC5-90B2-EBD47AC6F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760"/>
            <a:ext cx="7886700" cy="1325563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Part 136 Bacteria Sampling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B9D16-1293-4C5E-AF91-B822D78E0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133600"/>
            <a:ext cx="6229350" cy="4419600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Special 100 ml sampling bottles with labels.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Supplied by lab, along with Chain of Custody Form.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Grab sampling only, no composites.  Fill by hand.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Point bottle opening upstream &amp; away from sampler. 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Fill bottle 6-12 inches below water surface. 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Leave small air space in bottle for mixing in the lab.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Place sample bottles in ice &amp; transport at &lt;10 </a:t>
            </a:r>
            <a:r>
              <a:rPr lang="en-US" sz="20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C. 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 not freeze samples or immerse in water. 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Preferably deliver to lab within 2 hours of collection.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Maximum holding time: 6 hours of transport to lab.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Maximum 2 additional hours for lab to begin analysis.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3B9B01-4476-430C-BC36-AB00846941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56" r="7471" b="1"/>
          <a:stretch/>
        </p:blipFill>
        <p:spPr>
          <a:xfrm>
            <a:off x="6400800" y="2667000"/>
            <a:ext cx="2570191" cy="2895600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FFEF63-AC48-4981-9311-FB7378C98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172200"/>
            <a:ext cx="1504950" cy="36512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E794493-AC3B-410B-BF08-4C1E37F6A2A0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6600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E1FC7B4-E4A7-4452-B413-1A623E3A7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E0709AF0-24F0-4486-B189-BE6386BD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840065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id="{FBE3B62F-5853-4A3C-B050-6186351A7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68605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7CE5D1-C319-4461-9532-D39C55CC4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04800"/>
            <a:ext cx="6157049" cy="1325563"/>
          </a:xfrm>
        </p:spPr>
        <p:txBody>
          <a:bodyPr>
            <a:noAutofit/>
          </a:bodyPr>
          <a:lstStyle/>
          <a:p>
            <a:pPr algn="l"/>
            <a:r>
              <a:rPr lang="en-US" dirty="0">
                <a:solidFill>
                  <a:srgbClr val="FFFFCC"/>
                </a:solidFill>
              </a:rPr>
              <a:t>Lab Concentration 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8F74B2-7430-4D58-8F19-353103FE7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063" y="1759400"/>
            <a:ext cx="6780472" cy="4870000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en-US" sz="2100" dirty="0"/>
              <a:t>Bacteria concentrations in surface waters can vary by </a:t>
            </a:r>
            <a:r>
              <a:rPr lang="en-US" sz="2400" b="1" dirty="0">
                <a:solidFill>
                  <a:srgbClr val="FFFFCC"/>
                </a:solidFill>
              </a:rPr>
              <a:t>5x</a:t>
            </a:r>
            <a:r>
              <a:rPr lang="en-US" sz="2100" dirty="0"/>
              <a:t> orders of magnitude: </a:t>
            </a:r>
          </a:p>
          <a:p>
            <a:pPr marL="457200" lvl="1" indent="0">
              <a:spcBef>
                <a:spcPts val="1800"/>
              </a:spcBef>
              <a:buNone/>
            </a:pPr>
            <a:r>
              <a:rPr lang="en-US" sz="2100" dirty="0">
                <a:solidFill>
                  <a:srgbClr val="FFFFCC"/>
                </a:solidFill>
              </a:rPr>
              <a:t>10 – 100 – 1000 – 10,000 – 100,000 – 1,000,000 </a:t>
            </a:r>
          </a:p>
          <a:p>
            <a:pPr>
              <a:spcBef>
                <a:spcPts val="1800"/>
              </a:spcBef>
            </a:pPr>
            <a:r>
              <a:rPr lang="en-US" sz="2100" dirty="0"/>
              <a:t>The lab must filter enough sample to produce between 20 – 60 colonies on the filter plate for EN (20 - 80 for EC).</a:t>
            </a:r>
          </a:p>
          <a:p>
            <a:pPr>
              <a:spcBef>
                <a:spcPts val="1800"/>
              </a:spcBef>
            </a:pPr>
            <a:r>
              <a:rPr lang="en-US" sz="2100" dirty="0"/>
              <a:t>Labs set up at least 3 dilutions of each sample to try to  get the required plate count range.</a:t>
            </a:r>
          </a:p>
          <a:p>
            <a:pPr>
              <a:spcBef>
                <a:spcPts val="1800"/>
              </a:spcBef>
            </a:pPr>
            <a:r>
              <a:rPr lang="en-US" sz="2100" dirty="0"/>
              <a:t>Surface water samples are often run at 100 ml, 50 ml, 10 ml and 1 ml.</a:t>
            </a:r>
          </a:p>
          <a:p>
            <a:pPr>
              <a:spcBef>
                <a:spcPts val="1800"/>
              </a:spcBef>
            </a:pPr>
            <a:r>
              <a:rPr lang="en-US" sz="2100" dirty="0"/>
              <a:t>Past history of each site will help the lab determine their most likely dilution range.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648EA9-7FB0-41A1-8923-71C764E37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599" y="2081754"/>
            <a:ext cx="1904337" cy="185731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E2B33F-EC86-4350-BA5A-5B329B760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31808" y="6237502"/>
            <a:ext cx="971550" cy="365125"/>
          </a:xfrm>
        </p:spPr>
        <p:txBody>
          <a:bodyPr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E794493-AC3B-410B-BF08-4C1E37F6A2A0}" type="slidenum"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8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44621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758" y="448056"/>
            <a:ext cx="5404104" cy="1508760"/>
          </a:xfrm>
          <a:prstGeom prst="rect">
            <a:avLst/>
          </a:prstGeom>
          <a:solidFill>
            <a:srgbClr val="354E3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8DE7C3-6D28-4CFE-B598-1ED796145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930" y="692912"/>
            <a:ext cx="4958334" cy="1045354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Sampling Condition Diversity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04CF0C2-D23E-449F-A4D6-61389E1123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70448" y="450222"/>
            <a:ext cx="1405890" cy="1506594"/>
          </a:xfrm>
          <a:prstGeom prst="rect">
            <a:avLst/>
          </a:prstGeom>
          <a:solidFill>
            <a:srgbClr val="C09652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94DA556-9BAB-455E-A184-EC9F79FC0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2735" y="453269"/>
            <a:ext cx="1397074" cy="1505231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4680D7-E8A9-4170-9894-F14E62C09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10925" y="649224"/>
            <a:ext cx="980694" cy="1133856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E794493-AC3B-410B-BF08-4C1E37F6A2A0}" type="slidenum">
              <a:rPr kumimoji="0" lang="en-US" sz="3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190" y="2130552"/>
            <a:ext cx="5404104" cy="4270248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AEB68-C216-4F3A-9A13-ADB0156E3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190" y="2201672"/>
            <a:ext cx="5404104" cy="4197403"/>
          </a:xfrm>
        </p:spPr>
        <p:txBody>
          <a:bodyPr anchor="ctr">
            <a:noAutofit/>
          </a:bodyPr>
          <a:lstStyle/>
          <a:p>
            <a:pPr marL="234950" indent="-234950">
              <a:spcBef>
                <a:spcPts val="1200"/>
              </a:spcBef>
            </a:pPr>
            <a:r>
              <a:rPr lang="en-US" sz="2000" dirty="0"/>
              <a:t>Varying stream size (&lt; 2’ to  &gt;20’ width)</a:t>
            </a:r>
          </a:p>
          <a:p>
            <a:pPr marL="234950" indent="-234950">
              <a:spcBef>
                <a:spcPts val="1200"/>
              </a:spcBef>
            </a:pPr>
            <a:r>
              <a:rPr lang="en-US" sz="2000" dirty="0"/>
              <a:t>Pools with no flow, dry stream bed</a:t>
            </a:r>
          </a:p>
          <a:p>
            <a:pPr marL="234950" indent="-234950">
              <a:spcBef>
                <a:spcPts val="1200"/>
              </a:spcBef>
            </a:pPr>
            <a:r>
              <a:rPr lang="en-US" sz="2000" dirty="0"/>
              <a:t>Wide rivers, braided flows, shoreline pools</a:t>
            </a:r>
          </a:p>
          <a:p>
            <a:pPr marL="234950" indent="-234950">
              <a:spcBef>
                <a:spcPts val="1200"/>
              </a:spcBef>
            </a:pPr>
            <a:r>
              <a:rPr lang="en-US" sz="2000" dirty="0"/>
              <a:t>Antecedent stormwater runoff effects</a:t>
            </a:r>
          </a:p>
          <a:p>
            <a:pPr marL="234950" indent="-234950">
              <a:spcBef>
                <a:spcPts val="1200"/>
              </a:spcBef>
            </a:pPr>
            <a:r>
              <a:rPr lang="en-US" sz="2000" dirty="0"/>
              <a:t>Adjacent land uses and riparian condition</a:t>
            </a:r>
          </a:p>
          <a:p>
            <a:pPr marL="234950" indent="-234950">
              <a:spcBef>
                <a:spcPts val="1200"/>
              </a:spcBef>
            </a:pPr>
            <a:r>
              <a:rPr lang="en-US" sz="2000" dirty="0"/>
              <a:t>Birds and wildlife</a:t>
            </a:r>
          </a:p>
          <a:p>
            <a:pPr marL="234950" indent="-234950">
              <a:spcBef>
                <a:spcPts val="1200"/>
              </a:spcBef>
            </a:pPr>
            <a:r>
              <a:rPr lang="en-US" sz="2000" dirty="0"/>
              <a:t>NPDES/OPDES permitted dischargers</a:t>
            </a:r>
          </a:p>
          <a:p>
            <a:pPr marL="234950" indent="-234950">
              <a:spcBef>
                <a:spcPts val="1200"/>
              </a:spcBef>
            </a:pPr>
            <a:r>
              <a:rPr lang="en-US" sz="2000" dirty="0"/>
              <a:t>Trash, illegal dumping, illicit discharges, SSOs</a:t>
            </a:r>
          </a:p>
          <a:p>
            <a:pPr marL="234950" indent="-234950">
              <a:spcBef>
                <a:spcPts val="1200"/>
              </a:spcBef>
            </a:pPr>
            <a:r>
              <a:rPr lang="en-US" sz="2000" dirty="0"/>
              <a:t>Field safety, access permission, good data site</a:t>
            </a:r>
          </a:p>
        </p:txBody>
      </p:sp>
      <p:pic>
        <p:nvPicPr>
          <p:cNvPr id="8" name="Picture 7" descr="A picture containing outdoor, ground, grass, nature&#10;&#10;Description automatically generated">
            <a:extLst>
              <a:ext uri="{FF2B5EF4-FFF2-40B4-BE49-F238E27FC236}">
                <a16:creationId xmlns:a16="http://schemas.microsoft.com/office/drawing/2014/main" id="{33ACB554-173E-49D2-83D5-0BA3E9FE25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870448" y="4265676"/>
            <a:ext cx="2929361" cy="21333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521B1C-DEC2-418E-AE3F-4413F0350672}"/>
              </a:ext>
            </a:extLst>
          </p:cNvPr>
          <p:cNvSpPr txBox="1"/>
          <p:nvPr/>
        </p:nvSpPr>
        <p:spPr>
          <a:xfrm>
            <a:off x="6400800" y="6019800"/>
            <a:ext cx="1828800" cy="369332"/>
          </a:xfrm>
          <a:prstGeom prst="rect">
            <a:avLst/>
          </a:prstGeom>
          <a:solidFill>
            <a:schemeClr val="bg1">
              <a:lumMod val="85000"/>
              <a:alpha val="68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 tooltip="https://www.northcarolinahealthnews.org/2018/12/10/nc-cities-work-fix-crumbling-sewer-systems/"/>
              </a:rPr>
              <a:t>These Photos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by Unknown Authors are licensed under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 tooltip="https://creativecommons.org/licenses/by-nd/3.0/"/>
              </a:rPr>
              <a:t>CC BY-ND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 descr="A picture containing wooden, roof&#10;&#10;Description automatically generated">
            <a:extLst>
              <a:ext uri="{FF2B5EF4-FFF2-40B4-BE49-F238E27FC236}">
                <a16:creationId xmlns:a16="http://schemas.microsoft.com/office/drawing/2014/main" id="{207C1FAC-6B0D-4A9C-8CDD-52B7215D380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870448" y="2130551"/>
            <a:ext cx="2929361" cy="207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236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240022" y="365760"/>
            <a:ext cx="7025402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The Oklahoma 303(d) List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23075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0"/>
            <a:ext cx="9144000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728740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28741" y="1920239"/>
            <a:ext cx="8176268" cy="46722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114300"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is the latest Integrated Report and 303(d) List; approved July 2021.</a:t>
            </a:r>
          </a:p>
          <a:p>
            <a:pPr marL="114300"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Integrated Report draft expected to be final ~July 2022.</a:t>
            </a:r>
          </a:p>
          <a:p>
            <a:pPr marL="114300"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Biennial process (every 2 years, 2020 is the process start date).</a:t>
            </a:r>
          </a:p>
          <a:p>
            <a:pPr marL="114300"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Science-based. Formal sampling required.</a:t>
            </a:r>
          </a:p>
          <a:p>
            <a:pPr marL="114300"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Uses the OWRB’s 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Chapter 45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WQS and 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Chapter 46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303(d) assessment procedures.</a:t>
            </a:r>
          </a:p>
          <a:p>
            <a:pPr marL="114300"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DEQ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coordinates the assessments and prepares the report. </a:t>
            </a:r>
          </a:p>
          <a:p>
            <a:pPr marL="114300"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303(d) impairments apply to the WQS Beneficial Uses.</a:t>
            </a:r>
          </a:p>
          <a:p>
            <a:pPr marL="114300"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Most waterbodies remaining 303(d) will have TMDLs.</a:t>
            </a:r>
          </a:p>
          <a:p>
            <a:pPr marL="114300"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few will have “Watershed Based Plans” in lieu of TMDLs.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67768" y="6227325"/>
            <a:ext cx="1447038" cy="365125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26EF7911-DC9B-4A2A-BA69-BD22654B71C5}" type="slidenum"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  <a:alpha val="8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  <a:alpha val="8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42882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1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429917F3-0560-4C6F-B265-458B218C4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53691" y="381000"/>
            <a:ext cx="7541790" cy="91439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TMDL Monitoring Considerations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A39BAE7-7EB8-4E22-BCBB-F00F514DB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64368" cy="6858000"/>
            <a:chOff x="0" y="0"/>
            <a:chExt cx="885825" cy="6858000"/>
          </a:xfrm>
        </p:grpSpPr>
        <p:sp>
          <p:nvSpPr>
            <p:cNvPr id="76" name="Freeform 6">
              <a:extLst>
                <a:ext uri="{FF2B5EF4-FFF2-40B4-BE49-F238E27FC236}">
                  <a16:creationId xmlns:a16="http://schemas.microsoft.com/office/drawing/2014/main" id="{CE476A00-9FF6-4B98-9E5C-7A22D8F59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77" name="Freeform 6">
              <a:extLst>
                <a:ext uri="{FF2B5EF4-FFF2-40B4-BE49-F238E27FC236}">
                  <a16:creationId xmlns:a16="http://schemas.microsoft.com/office/drawing/2014/main" id="{8F0632CB-5E59-4727-9C88-4537512D5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193540" name="Rectangle 4"/>
          <p:cNvSpPr>
            <a:spLocks noChangeArrowheads="1"/>
          </p:cNvSpPr>
          <p:nvPr/>
        </p:nvSpPr>
        <p:spPr bwMode="auto">
          <a:xfrm>
            <a:off x="488034" y="1295399"/>
            <a:ext cx="8427366" cy="5410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1" i="0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 pitchFamily="34" charset="0"/>
              </a:rPr>
              <a:t>DEQ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 pitchFamily="34" charset="0"/>
              </a:rPr>
              <a:t> has not yet finalized a </a:t>
            </a:r>
            <a:r>
              <a:rPr kumimoji="0" lang="en-US" sz="2100" b="0" i="0" u="sng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 pitchFamily="34" charset="0"/>
              </a:rPr>
              <a:t>TMDL monitoring strategy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 pitchFamily="34" charset="0"/>
              </a:rPr>
              <a:t> </a:t>
            </a:r>
            <a:r>
              <a:rPr kumimoji="0" lang="en-US" sz="2100" b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 pitchFamily="34" charset="0"/>
              </a:rPr>
              <a:t>(n</a:t>
            </a:r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 pitchFamily="34" charset="0"/>
              </a:rPr>
              <a:t>umbers of sites, sampling frequency, conditions, methods, etc.)</a:t>
            </a:r>
          </a:p>
          <a:p>
            <a:pPr marL="800100" lvl="1" indent="-228600">
              <a:lnSpc>
                <a:spcPct val="11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100" i="1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 pitchFamily="34" charset="0"/>
              </a:rPr>
              <a:t>Option 1: Each MS4 manages their own program.</a:t>
            </a:r>
          </a:p>
          <a:p>
            <a:pPr marL="800100" lvl="1" indent="-228600">
              <a:lnSpc>
                <a:spcPct val="11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100" i="1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 pitchFamily="34" charset="0"/>
              </a:rPr>
              <a:t>Option 2: Several MS4s join in a “regional” monitoring program.</a:t>
            </a:r>
          </a:p>
          <a:p>
            <a:pPr marL="3429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 pitchFamily="34" charset="0"/>
              </a:rPr>
              <a:t>Part IV.B.5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 pitchFamily="34" charset="0"/>
              </a:rPr>
              <a:t>(TMDL Monitoring Requirements) requires all TMDL monitoring to be under an EPA-based QAPP.</a:t>
            </a:r>
          </a:p>
          <a:p>
            <a:pPr marL="3429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 pitchFamily="34" charset="0"/>
              </a:rPr>
              <a:t>Part VI.A.2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 pitchFamily="34" charset="0"/>
              </a:rPr>
              <a:t> “representativeness”: </a:t>
            </a:r>
            <a:r>
              <a:rPr kumimoji="0" lang="en-US" sz="21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6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r>
              <a:rPr kumimoji="0" lang="en-US" sz="2100" b="0" i="1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…samples and measurements taken for the purpose of monitoring shall be </a:t>
            </a:r>
            <a:r>
              <a:rPr kumimoji="0" lang="en-US" sz="2100" b="0" i="1" u="sng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representative of the monitored activity</a:t>
            </a:r>
            <a:r>
              <a:rPr kumimoji="0" lang="en-US" sz="2100" b="0" i="1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r>
              <a:rPr kumimoji="0" lang="en-US" sz="21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6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”</a:t>
            </a:r>
          </a:p>
          <a:p>
            <a:pPr marL="3429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sz="2100" dirty="0">
                <a:solidFill>
                  <a:srgbClr val="EEECE1">
                    <a:lumMod val="25000"/>
                  </a:srgbClr>
                </a:solidFill>
                <a:latin typeface="Calibri"/>
                <a:cs typeface="Calibri" pitchFamily="34" charset="0"/>
              </a:rPr>
              <a:t>When must TMDL monitoring programs begin?</a:t>
            </a:r>
          </a:p>
          <a:p>
            <a:pPr marL="800100" lvl="1" indent="-228600">
              <a:lnSpc>
                <a:spcPct val="11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100" i="1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 pitchFamily="34" charset="0"/>
              </a:rPr>
              <a:t>Without BLM: TMDL monitoring by 5/31/25.</a:t>
            </a:r>
          </a:p>
          <a:p>
            <a:pPr marL="8001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100" i="1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 pitchFamily="34" charset="0"/>
              </a:rPr>
              <a:t>With BLM: BLM by 5/31/25, TMDL monitoring by 5/30/30.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78438" y="6173786"/>
            <a:ext cx="1177528" cy="365125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5CBBBF0-8E53-4A57-902A-0DA7B6959221}" type="slidenum"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alpha val="6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alpha val="6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66094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EE1FC7B4-E4A7-4452-B413-1A623E3A7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Freeform 13">
            <a:extLst>
              <a:ext uri="{FF2B5EF4-FFF2-40B4-BE49-F238E27FC236}">
                <a16:creationId xmlns:a16="http://schemas.microsoft.com/office/drawing/2014/main" id="{E0709AF0-24F0-4486-B189-BE6386BD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840065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Freeform 11">
            <a:extLst>
              <a:ext uri="{FF2B5EF4-FFF2-40B4-BE49-F238E27FC236}">
                <a16:creationId xmlns:a16="http://schemas.microsoft.com/office/drawing/2014/main" id="{FBE3B62F-5853-4A3C-B050-6186351A7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68605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3935" y="304800"/>
            <a:ext cx="8211344" cy="736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QA Representative Considerations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362201"/>
            <a:ext cx="5410200" cy="422500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11430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are your </a:t>
            </a:r>
            <a:r>
              <a:rPr kumimoji="0" lang="en-US" sz="2200" b="0" i="0" u="sng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sampling goals (DQOs)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? </a:t>
            </a:r>
          </a:p>
          <a:p>
            <a:pPr marL="3429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Account for </a:t>
            </a:r>
            <a:r>
              <a:rPr kumimoji="0" lang="en-US" sz="22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site conditions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shading, time of day, season, runoff, stream bed, land uses, stream “order” and hydraulics.</a:t>
            </a:r>
          </a:p>
          <a:p>
            <a:pPr marL="3429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2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Types of streams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pools, riffles, runs…</a:t>
            </a:r>
          </a:p>
          <a:p>
            <a:pPr marL="3429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Intermittent / ephemeral:  are pools disconnected (dry stream bed)?</a:t>
            </a:r>
          </a:p>
          <a:p>
            <a:pPr marL="3429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External sources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NPDES dischargers, wildlife, septic tanks, industries, dumping…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639048" y="6172200"/>
            <a:ext cx="1047752" cy="365125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746FB596-432D-499C-9187-B7F052D14381}" type="slidenum"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8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A picture containing tree, outdoor, river, water&#10;&#10;Description automatically generated">
            <a:extLst>
              <a:ext uri="{FF2B5EF4-FFF2-40B4-BE49-F238E27FC236}">
                <a16:creationId xmlns:a16="http://schemas.microsoft.com/office/drawing/2014/main" id="{459557AC-49CA-4028-A163-AC1558CEEA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4597" y="1849897"/>
            <a:ext cx="3556000" cy="2667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8546" name="Picture 2" descr="\\server-file\users\rsmith\My Pictures\Photos - Projects\ARRA 303d\ARRA 12th Day1 Pics\ARRA12-CAT1us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193239" y="3733800"/>
            <a:ext cx="3112561" cy="2662643"/>
          </a:xfrm>
          <a:prstGeom prst="rect">
            <a:avLst/>
          </a:prstGeom>
          <a:noFill/>
          <a:effectLst>
            <a:softEdge rad="76200"/>
          </a:effectLst>
        </p:spPr>
      </p:pic>
      <p:sp>
        <p:nvSpPr>
          <p:cNvPr id="6" name="Arrow: Up-Down 5">
            <a:extLst>
              <a:ext uri="{FF2B5EF4-FFF2-40B4-BE49-F238E27FC236}">
                <a16:creationId xmlns:a16="http://schemas.microsoft.com/office/drawing/2014/main" id="{97FD0B68-7F8A-448B-B146-5A5A2AD5AF42}"/>
              </a:ext>
            </a:extLst>
          </p:cNvPr>
          <p:cNvSpPr/>
          <p:nvPr/>
        </p:nvSpPr>
        <p:spPr>
          <a:xfrm rot="1537889">
            <a:off x="6867324" y="3228281"/>
            <a:ext cx="150098" cy="1164097"/>
          </a:xfrm>
          <a:prstGeom prst="upDownArrow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Graphic 9" descr="Question Mark with solid fill">
            <a:extLst>
              <a:ext uri="{FF2B5EF4-FFF2-40B4-BE49-F238E27FC236}">
                <a16:creationId xmlns:a16="http://schemas.microsoft.com/office/drawing/2014/main" id="{9E7CCCC0-0C01-4B44-89D2-760A3EE3E4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83268" y="2715543"/>
            <a:ext cx="638896" cy="6388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65D33A-487A-4F63-BC3B-58E49DDCC7C8}"/>
              </a:ext>
            </a:extLst>
          </p:cNvPr>
          <p:cNvSpPr txBox="1"/>
          <p:nvPr/>
        </p:nvSpPr>
        <p:spPr>
          <a:xfrm>
            <a:off x="95001" y="1066800"/>
            <a:ext cx="8633362" cy="7874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1430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Representativeness in monitoring is very difficult to achieve. It involves determining the level of data quality needed (DQOs).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8DE7C3-6D28-4CFE-B598-1ED796145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324612"/>
            <a:ext cx="7467601" cy="841860"/>
          </a:xfrm>
        </p:spPr>
        <p:txBody>
          <a:bodyPr anchor="b">
            <a:noAutofit/>
          </a:bodyPr>
          <a:lstStyle/>
          <a:p>
            <a:pPr algn="l"/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Additional Field Data Needed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AEB68-C216-4F3A-9A13-ADB0156E3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858" y="1491085"/>
            <a:ext cx="4602742" cy="5229119"/>
          </a:xfrm>
        </p:spPr>
        <p:txBody>
          <a:bodyPr anchor="t">
            <a:noAutofit/>
          </a:bodyPr>
          <a:lstStyle/>
          <a:p>
            <a:pPr marL="234950" indent="-234950">
              <a:spcBef>
                <a:spcPts val="1800"/>
              </a:spcBef>
            </a:pPr>
            <a:r>
              <a:rPr lang="en-US" sz="2100" dirty="0"/>
              <a:t>Site’s physical description and location, GPS coordinates, photos.</a:t>
            </a:r>
          </a:p>
          <a:p>
            <a:pPr marL="234950" indent="-234950">
              <a:spcBef>
                <a:spcPts val="1800"/>
              </a:spcBef>
            </a:pPr>
            <a:r>
              <a:rPr lang="en-US" sz="2100" dirty="0"/>
              <a:t>Sampling conditions and problems.</a:t>
            </a:r>
          </a:p>
          <a:p>
            <a:pPr marL="234950" indent="-234950">
              <a:spcBef>
                <a:spcPts val="1800"/>
              </a:spcBef>
            </a:pPr>
            <a:r>
              <a:rPr lang="en-US" sz="2100" dirty="0"/>
              <a:t>Use forms for visual inspections.</a:t>
            </a:r>
          </a:p>
          <a:p>
            <a:pPr marL="234950" indent="-234950">
              <a:spcBef>
                <a:spcPts val="1800"/>
              </a:spcBef>
            </a:pPr>
            <a:r>
              <a:rPr lang="en-US" sz="2100" dirty="0"/>
              <a:t>Field measurements:  </a:t>
            </a:r>
            <a:r>
              <a:rPr lang="en-US" sz="2100" i="1" dirty="0"/>
              <a:t>temperature, DO, pH, conductivity, chlorine, etc</a:t>
            </a:r>
            <a:r>
              <a:rPr lang="en-US" sz="2100" dirty="0"/>
              <a:t>.</a:t>
            </a:r>
          </a:p>
          <a:p>
            <a:pPr marL="234950" indent="-234950">
              <a:spcBef>
                <a:spcPts val="1800"/>
              </a:spcBef>
            </a:pPr>
            <a:r>
              <a:rPr lang="en-US" sz="2100" dirty="0"/>
              <a:t>Measure or estimate flow.</a:t>
            </a:r>
          </a:p>
          <a:p>
            <a:pPr marL="234950" indent="-234950">
              <a:spcBef>
                <a:spcPts val="1800"/>
              </a:spcBef>
            </a:pPr>
            <a:r>
              <a:rPr lang="en-US" sz="2100" dirty="0"/>
              <a:t>Note antecedent rainfall and runoff conditions.</a:t>
            </a:r>
          </a:p>
          <a:p>
            <a:pPr marL="234950" indent="-234950">
              <a:spcBef>
                <a:spcPts val="1800"/>
              </a:spcBef>
            </a:pPr>
            <a:r>
              <a:rPr lang="en-US" sz="2100" dirty="0"/>
              <a:t>Estimate bacteria concentrations to help the lab set their dilutions.</a:t>
            </a:r>
          </a:p>
        </p:txBody>
      </p:sp>
      <p:cxnSp>
        <p:nvCxnSpPr>
          <p:cNvPr id="31" name="Straight Connector 26">
            <a:extLst>
              <a:ext uri="{FF2B5EF4-FFF2-40B4-BE49-F238E27FC236}">
                <a16:creationId xmlns:a16="http://schemas.microsoft.com/office/drawing/2014/main" id="{749A7284-D010-4ACB-A08A-FC3C3689B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78947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Dog Gordon algae">
            <a:extLst>
              <a:ext uri="{FF2B5EF4-FFF2-40B4-BE49-F238E27FC236}">
                <a16:creationId xmlns:a16="http://schemas.microsoft.com/office/drawing/2014/main" id="{0CFE5D1C-44C5-4C69-A875-3864CD7E1B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092" r="28170" b="2"/>
          <a:stretch/>
        </p:blipFill>
        <p:spPr bwMode="auto">
          <a:xfrm>
            <a:off x="4885655" y="1222289"/>
            <a:ext cx="4029745" cy="4949911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4680D7-E8A9-4170-9894-F14E62C09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6242026"/>
            <a:ext cx="895350" cy="365125"/>
          </a:xfrm>
          <a:prstGeom prst="ellipse">
            <a:avLst/>
          </a:prstGeo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E794493-AC3B-410B-BF08-4C1E37F6A2A0}" type="slidenum"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8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47259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 descr="Business people video conferencing">
            <a:extLst>
              <a:ext uri="{FF2B5EF4-FFF2-40B4-BE49-F238E27FC236}">
                <a16:creationId xmlns:a16="http://schemas.microsoft.com/office/drawing/2014/main" id="{45D9FFC2-91D7-4584-A73F-8DDD64D817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334"/>
          <a:stretch/>
        </p:blipFill>
        <p:spPr>
          <a:xfrm>
            <a:off x="20" y="1"/>
            <a:ext cx="9143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8DE7C3-6D28-4CFE-B598-1ED796145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1" y="1065862"/>
            <a:ext cx="3337611" cy="4726276"/>
          </a:xfrm>
        </p:spPr>
        <p:txBody>
          <a:bodyPr>
            <a:normAutofit/>
          </a:bodyPr>
          <a:lstStyle/>
          <a:p>
            <a:pPr algn="r"/>
            <a:r>
              <a:rPr lang="en-US" sz="4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QA and Training Requireme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nts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029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AEB68-C216-4F3A-9A13-ADB0156E3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2393" y="609600"/>
            <a:ext cx="5349199" cy="5638800"/>
          </a:xfrm>
          <a:solidFill>
            <a:schemeClr val="bg1">
              <a:lumMod val="65000"/>
              <a:lumOff val="35000"/>
              <a:alpha val="58000"/>
            </a:schemeClr>
          </a:solidFill>
        </p:spPr>
        <p:txBody>
          <a:bodyPr anchor="ctr">
            <a:normAutofit/>
          </a:bodyPr>
          <a:lstStyle/>
          <a:p>
            <a:pPr marL="234950" indent="-234950">
              <a:spcBef>
                <a:spcPts val="1800"/>
              </a:spcBef>
            </a:pPr>
            <a:r>
              <a:rPr lang="en-US" sz="2100" dirty="0">
                <a:solidFill>
                  <a:srgbClr val="FFFFFF"/>
                </a:solidFill>
              </a:rPr>
              <a:t>TMDL Monitoring Plans require a formal QAPP.</a:t>
            </a:r>
          </a:p>
          <a:p>
            <a:pPr marL="234950" indent="-234950">
              <a:spcBef>
                <a:spcPts val="1800"/>
              </a:spcBef>
            </a:pPr>
            <a:r>
              <a:rPr lang="en-US" sz="2100" dirty="0">
                <a:solidFill>
                  <a:srgbClr val="FFFFFF"/>
                </a:solidFill>
              </a:rPr>
              <a:t>No QAPP is required for other OKR04 sampling, but….   </a:t>
            </a:r>
            <a:r>
              <a:rPr lang="en-US" sz="2100" i="1" dirty="0">
                <a:solidFill>
                  <a:srgbClr val="FFFFFF"/>
                </a:solidFill>
              </a:rPr>
              <a:t>Many benefits!</a:t>
            </a:r>
          </a:p>
          <a:p>
            <a:pPr marL="234950" indent="-234950">
              <a:spcBef>
                <a:spcPts val="1800"/>
              </a:spcBef>
            </a:pPr>
            <a:r>
              <a:rPr lang="en-US" sz="2100" dirty="0">
                <a:solidFill>
                  <a:srgbClr val="FFFFFF"/>
                </a:solidFill>
              </a:rPr>
              <a:t>Use SOPs or other formal written guidance.</a:t>
            </a:r>
          </a:p>
          <a:p>
            <a:pPr marL="234950" indent="-234950">
              <a:spcBef>
                <a:spcPts val="1800"/>
              </a:spcBef>
            </a:pPr>
            <a:r>
              <a:rPr lang="en-US" sz="2100" dirty="0">
                <a:solidFill>
                  <a:srgbClr val="FFFFFF"/>
                </a:solidFill>
              </a:rPr>
              <a:t>No certifications (state, federal or private) are required.</a:t>
            </a:r>
          </a:p>
          <a:p>
            <a:pPr marL="234950" indent="-234950">
              <a:spcBef>
                <a:spcPts val="1800"/>
              </a:spcBef>
            </a:pPr>
            <a:r>
              <a:rPr lang="en-US" sz="2100" dirty="0">
                <a:solidFill>
                  <a:srgbClr val="FFFFFF"/>
                </a:solidFill>
              </a:rPr>
              <a:t>Many organizations offer certified training on sampling; make sure it will  be helpful.</a:t>
            </a:r>
          </a:p>
          <a:p>
            <a:pPr marL="234950" indent="-234950">
              <a:spcBef>
                <a:spcPts val="1800"/>
              </a:spcBef>
            </a:pPr>
            <a:r>
              <a:rPr lang="en-US" sz="2100" dirty="0">
                <a:solidFill>
                  <a:srgbClr val="FFFFFF"/>
                </a:solidFill>
              </a:rPr>
              <a:t>GCSA employee training workshops, Zoom meetings and self-teaching modules.</a:t>
            </a:r>
          </a:p>
          <a:p>
            <a:pPr marL="234950" indent="-234950">
              <a:spcBef>
                <a:spcPts val="1800"/>
              </a:spcBef>
            </a:pPr>
            <a:r>
              <a:rPr lang="en-US" sz="2100" dirty="0">
                <a:solidFill>
                  <a:srgbClr val="FFFFFF"/>
                </a:solidFill>
              </a:rPr>
              <a:t>Online materials and information.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4680D7-E8A9-4170-9894-F14E62C09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48600" y="6188074"/>
            <a:ext cx="675409" cy="36512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E794493-AC3B-410B-BF08-4C1E37F6A2A0}" type="slidenum"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60562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8824632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8DE7C3-6D28-4CFE-B598-1ED796145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368" y="381001"/>
            <a:ext cx="7577723" cy="9144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Mapping of Bacteria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AEB68-C216-4F3A-9A13-ADB0156E3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76402"/>
            <a:ext cx="6476999" cy="4800597"/>
          </a:xfrm>
        </p:spPr>
        <p:txBody>
          <a:bodyPr>
            <a:normAutofit/>
          </a:bodyPr>
          <a:lstStyle/>
          <a:p>
            <a:pPr marL="234950" indent="-234950">
              <a:spcBef>
                <a:spcPts val="1800"/>
              </a:spcBef>
            </a:pPr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What land uses will most likely have bacteria in runoff? </a:t>
            </a:r>
          </a:p>
          <a:p>
            <a:pPr marL="234950" indent="-234950">
              <a:spcBef>
                <a:spcPts val="1800"/>
              </a:spcBef>
            </a:pPr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 you have any within your MS4? </a:t>
            </a:r>
          </a:p>
          <a:p>
            <a:pPr marL="234950" indent="-234950">
              <a:spcBef>
                <a:spcPts val="1800"/>
              </a:spcBef>
            </a:pPr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If so, where? Proximity to others? Density?</a:t>
            </a:r>
          </a:p>
          <a:p>
            <a:pPr marL="234950" indent="-234950">
              <a:spcBef>
                <a:spcPts val="1800"/>
              </a:spcBef>
            </a:pPr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Areas with history of pollution (e.g., SSOs)?</a:t>
            </a:r>
          </a:p>
          <a:p>
            <a:pPr marL="234950" indent="-234950">
              <a:spcBef>
                <a:spcPts val="1800"/>
              </a:spcBef>
            </a:pPr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Local GIS and online mapping (e.g., Google, DEQ      Data Viewer).</a:t>
            </a:r>
          </a:p>
          <a:p>
            <a:pPr marL="234950" indent="-234950">
              <a:spcBef>
                <a:spcPts val="1800"/>
              </a:spcBef>
            </a:pPr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Paper maps are the least helpful and hardest to maintain.</a:t>
            </a:r>
          </a:p>
          <a:p>
            <a:pPr marL="234950" indent="-234950">
              <a:spcBef>
                <a:spcPts val="1800"/>
              </a:spcBef>
            </a:pPr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Pollution sources change frequently, so should your POC source maps.</a:t>
            </a:r>
          </a:p>
        </p:txBody>
      </p:sp>
      <p:pic>
        <p:nvPicPr>
          <p:cNvPr id="8" name="Picture 7" descr="Blueprint of style of a map">
            <a:extLst>
              <a:ext uri="{FF2B5EF4-FFF2-40B4-BE49-F238E27FC236}">
                <a16:creationId xmlns:a16="http://schemas.microsoft.com/office/drawing/2014/main" id="{2D16B354-3B91-43D0-8501-218936C6BE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200" y="2362200"/>
            <a:ext cx="3276600" cy="24710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50800"/>
          </a:effectLst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036218" y="6209414"/>
            <a:ext cx="5107781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4680D7-E8A9-4170-9894-F14E62C09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6200" y="6248400"/>
            <a:ext cx="819150" cy="36512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E794493-AC3B-410B-BF08-4C1E37F6A2A0}" type="slidenum"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002817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8DE7C3-6D28-4CFE-B598-1ED796145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04800"/>
            <a:ext cx="5787697" cy="762000"/>
          </a:xfrm>
        </p:spPr>
        <p:txBody>
          <a:bodyPr anchor="b">
            <a:noAutofit/>
          </a:bodyPr>
          <a:lstStyle/>
          <a:p>
            <a:pPr algn="l"/>
            <a:r>
              <a:rPr lang="en-US" sz="4000" dirty="0">
                <a:solidFill>
                  <a:schemeClr val="tx2">
                    <a:lumMod val="75000"/>
                  </a:schemeClr>
                </a:solidFill>
              </a:rPr>
              <a:t>Potential Bacteria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AEB68-C216-4F3A-9A13-ADB0156E3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653" y="1219200"/>
            <a:ext cx="5787698" cy="5394325"/>
          </a:xfrm>
        </p:spPr>
        <p:txBody>
          <a:bodyPr anchor="t">
            <a:noAutofit/>
          </a:bodyPr>
          <a:lstStyle/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sz="2100" dirty="0"/>
              <a:t>Birds and wildlife, dense riparian, wetlands.</a:t>
            </a:r>
          </a:p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sz="2100" dirty="0"/>
              <a:t>SSOs, lift stations, sewer pipes, manholes.</a:t>
            </a:r>
          </a:p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sz="2100" dirty="0"/>
              <a:t>Residential neighborhoods, detention basins.</a:t>
            </a:r>
          </a:p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sz="2100" dirty="0"/>
              <a:t>Dog parks, fishing ponds, picnic areas.</a:t>
            </a:r>
          </a:p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sz="2100" dirty="0"/>
              <a:t>Restaurant and grocery store trash dumpsters.</a:t>
            </a:r>
          </a:p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sz="2100" dirty="0"/>
              <a:t>Toilets at construction sites and public events.</a:t>
            </a:r>
          </a:p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sz="2100" dirty="0"/>
              <a:t>Farm and ranch shows with live animals.</a:t>
            </a:r>
          </a:p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sz="2100" dirty="0"/>
              <a:t>Homeless encampments, public restrooms (parks). </a:t>
            </a:r>
          </a:p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sz="2100" dirty="0"/>
              <a:t>Bridge crossings over water with nesting birds.</a:t>
            </a:r>
          </a:p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sz="2100" dirty="0"/>
              <a:t>Dead animals and organic waste by bridges.</a:t>
            </a:r>
          </a:p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sz="2100" dirty="0"/>
              <a:t>Older residential areas with old septic tanks.</a:t>
            </a:r>
          </a:p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sz="2100" dirty="0"/>
              <a:t>Animal grazing (cows, horses, poultry, pigs, etc.).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5"/>
            <a:ext cx="306939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2"/>
            <a:ext cx="306939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22"/>
            <a:ext cx="3051501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10"/>
            <a:ext cx="2708601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36BD3B-6CD2-4BE1-907F-9D0516C24D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1063" y="1981200"/>
            <a:ext cx="2916737" cy="31215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4680D7-E8A9-4170-9894-F14E62C09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248400"/>
            <a:ext cx="732282" cy="36512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E794493-AC3B-410B-BF08-4C1E37F6A2A0}" type="slidenum"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27375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655F03-9961-432D-9073-D7A0FA85A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400" y="609600"/>
            <a:ext cx="5029200" cy="5029200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pPr>
              <a:spcAft>
                <a:spcPts val="1200"/>
              </a:spcAft>
            </a:pPr>
            <a:r>
              <a:rPr lang="en-US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Priority Areas</a:t>
            </a:r>
            <a:br>
              <a:rPr lang="en-US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br>
              <a:rPr lang="en-US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3600" i="1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</a:rPr>
              <a:t>Creating and using in 303(d) and TMDLs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75B317-04B1-4B8D-A3B8-A8FB2A700A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405" r="10147" b="-1"/>
          <a:stretch/>
        </p:blipFill>
        <p:spPr>
          <a:xfrm>
            <a:off x="20" y="10"/>
            <a:ext cx="3744733" cy="685799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84600C-0D22-4883-B36B-4CC272AE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44843" y="6172200"/>
            <a:ext cx="870506" cy="365125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E794493-AC3B-410B-BF08-4C1E37F6A2A0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609224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DE7C3-6D28-4CFE-B598-1ED796145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“Priority Area” References in OKR04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AEB68-C216-4F3A-9A13-ADB0156E3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830763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2400" dirty="0"/>
              <a:t>Part IV.A.1.d: [303(d)] </a:t>
            </a:r>
            <a:r>
              <a:rPr lang="en-US" sz="1800" b="0" u="none" strike="noStrike" baseline="0" dirty="0">
                <a:solidFill>
                  <a:schemeClr val="accent1">
                    <a:lumMod val="75000"/>
                  </a:schemeClr>
                </a:solidFill>
                <a:latin typeface="TimesNewRoman"/>
              </a:rPr>
              <a:t>You must locate those areas likely to have illicit discharges and conduct inspections based on the </a:t>
            </a:r>
            <a:r>
              <a:rPr lang="en-US" sz="1800" b="0" u="sng" strike="noStrike" baseline="0" dirty="0">
                <a:solidFill>
                  <a:schemeClr val="accent1">
                    <a:lumMod val="75000"/>
                  </a:schemeClr>
                </a:solidFill>
                <a:latin typeface="TimesNewRoman"/>
              </a:rPr>
              <a:t>priority areas</a:t>
            </a:r>
            <a:r>
              <a:rPr lang="en-US" sz="1800" b="0" u="none" strike="noStrike" baseline="0" dirty="0">
                <a:solidFill>
                  <a:schemeClr val="accent1">
                    <a:lumMod val="75000"/>
                  </a:schemeClr>
                </a:solidFill>
                <a:latin typeface="TimesNewRoman"/>
              </a:rPr>
              <a:t> in the watershed of your 303(d) listed waterbodies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NewRoman"/>
              </a:rPr>
              <a:t>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/>
              <a:t>Part IV.B.4: [TMDL Baseline Monitoring] </a:t>
            </a:r>
            <a:r>
              <a:rPr lang="en-US" sz="1800" b="0" u="none" strike="noStrike" baseline="0" dirty="0">
                <a:solidFill>
                  <a:schemeClr val="accent1">
                    <a:lumMod val="75000"/>
                  </a:schemeClr>
                </a:solidFill>
                <a:latin typeface="TimesNewRoman"/>
              </a:rPr>
              <a:t>The plan should be designed to determine the existing levels of POCs in your MS4’s discharge(s) and identify high </a:t>
            </a:r>
            <a:r>
              <a:rPr lang="en-US" sz="1800" b="0" u="sng" strike="noStrike" baseline="0" dirty="0">
                <a:solidFill>
                  <a:schemeClr val="accent1">
                    <a:lumMod val="75000"/>
                  </a:schemeClr>
                </a:solidFill>
                <a:latin typeface="TimesNewRoman"/>
              </a:rPr>
              <a:t>priority areas</a:t>
            </a:r>
            <a:r>
              <a:rPr lang="en-US" sz="1800" b="0" u="none" strike="noStrike" baseline="0" dirty="0">
                <a:solidFill>
                  <a:schemeClr val="accent1">
                    <a:lumMod val="75000"/>
                  </a:schemeClr>
                </a:solidFill>
                <a:latin typeface="TimesNewRoman"/>
              </a:rPr>
              <a:t> which may benefit from targeted BMPs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NewRoman"/>
              </a:rPr>
              <a:t>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/>
              <a:t>Part V.C.3.a.i [MCM-3] </a:t>
            </a:r>
            <a:r>
              <a:rPr lang="en-US" sz="1800" b="0" u="none" strike="noStrike" baseline="0" dirty="0">
                <a:solidFill>
                  <a:schemeClr val="accent1">
                    <a:lumMod val="75000"/>
                  </a:schemeClr>
                </a:solidFill>
                <a:latin typeface="TimesNewRoman"/>
              </a:rPr>
              <a:t>Identify </a:t>
            </a:r>
            <a:r>
              <a:rPr lang="en-US" sz="1800" b="0" u="sng" strike="noStrike" baseline="0" dirty="0">
                <a:solidFill>
                  <a:schemeClr val="accent1">
                    <a:lumMod val="75000"/>
                  </a:schemeClr>
                </a:solidFill>
                <a:latin typeface="TimesNewRoman"/>
              </a:rPr>
              <a:t>priority areas</a:t>
            </a:r>
            <a:r>
              <a:rPr lang="en-US" sz="1800" b="0" u="none" strike="noStrike" baseline="0" dirty="0">
                <a:solidFill>
                  <a:schemeClr val="accent1">
                    <a:lumMod val="75000"/>
                  </a:schemeClr>
                </a:solidFill>
                <a:latin typeface="TimesNewRoman"/>
              </a:rPr>
              <a:t> including areas with a higher likelihood of illicit connections or discharges … Update this </a:t>
            </a:r>
            <a:r>
              <a:rPr lang="en-US" sz="1800" b="0" u="sng" strike="noStrike" baseline="0" dirty="0">
                <a:solidFill>
                  <a:schemeClr val="accent1">
                    <a:lumMod val="75000"/>
                  </a:schemeClr>
                </a:solidFill>
                <a:latin typeface="TimesNewRoman"/>
              </a:rPr>
              <a:t>priority area</a:t>
            </a:r>
            <a:r>
              <a:rPr lang="en-US" sz="1800" b="0" u="none" strike="noStrike" baseline="0" dirty="0">
                <a:solidFill>
                  <a:schemeClr val="accent1">
                    <a:lumMod val="75000"/>
                  </a:schemeClr>
                </a:solidFill>
                <a:latin typeface="TimesNewRoman"/>
              </a:rPr>
              <a:t> list to reflect changing priorities annually</a:t>
            </a:r>
            <a:r>
              <a:rPr lang="en-US" sz="1800" b="0" u="none" strike="noStrike" baseline="0" dirty="0">
                <a:solidFill>
                  <a:srgbClr val="000000"/>
                </a:solidFill>
                <a:latin typeface="TimesNewRoman"/>
              </a:rPr>
              <a:t>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/>
              <a:t>Part V.C.3.a.v [MCM-3] </a:t>
            </a:r>
            <a:r>
              <a:rPr lang="en-US" sz="18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TimesNewRoman"/>
              </a:rPr>
              <a:t>At a minimum, DWFS shall be conducted at the frequency outlined in Table V-4 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4680D7-E8A9-4170-9894-F14E62C09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16114" y="6172200"/>
            <a:ext cx="97068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94493-AC3B-410B-BF08-4C1E37F6A2A0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7F5871-C936-4A9E-9F91-ABA6522D6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886" y="5181600"/>
            <a:ext cx="6192114" cy="154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0891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2" descr="bigcity">
            <a:extLst>
              <a:ext uri="{FF2B5EF4-FFF2-40B4-BE49-F238E27FC236}">
                <a16:creationId xmlns:a16="http://schemas.microsoft.com/office/drawing/2014/main" id="{54084721-E087-4E8C-8EEB-2CB5C250AA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10209" t="9091" r="33342"/>
          <a:stretch/>
        </p:blipFill>
        <p:spPr bwMode="auto">
          <a:xfrm>
            <a:off x="2642616" y="10"/>
            <a:ext cx="6501384" cy="6857990"/>
          </a:xfrm>
          <a:prstGeom prst="rect">
            <a:avLst/>
          </a:prstGeom>
          <a:noFill/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8DE7C3-6D28-4CFE-B598-1ED796145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97" y="304800"/>
            <a:ext cx="5892703" cy="1177418"/>
          </a:xfrm>
          <a:solidFill>
            <a:schemeClr val="bg1">
              <a:alpha val="70000"/>
            </a:schemeClr>
          </a:solidFill>
        </p:spPr>
        <p:txBody>
          <a:bodyPr anchor="b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4000" dirty="0"/>
              <a:t>Defining 303(d) and TMDL POC Source Priority Areas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AEB68-C216-4F3A-9A13-ADB0156E3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97" y="1787008"/>
            <a:ext cx="8619520" cy="4767157"/>
          </a:xfrm>
          <a:solidFill>
            <a:schemeClr val="bg1">
              <a:alpha val="74000"/>
            </a:schemeClr>
          </a:solidFill>
        </p:spPr>
        <p:txBody>
          <a:bodyPr anchor="ctr">
            <a:no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sz="22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OKR04 does not specify how to define priority areas.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100" dirty="0"/>
              <a:t>OKR04’s “priority areas” apply to 303(d), TMDLs and MCM-3 IDDE program.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100" dirty="0"/>
              <a:t>Try defining Priority Areas using a DQO process: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1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(what info is needed, by whom, and how will the info be used?)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100" dirty="0"/>
              <a:t>Use a combination of field visual data and map info.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100" dirty="0"/>
              <a:t>Know your MS4 area and the potential for certain land uses to contribute bacteria in runoff.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100" dirty="0"/>
              <a:t>Don’t make the entire 303(d) / TMDL watershed a PA.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100" dirty="0"/>
              <a:t>Evaluate only those parts that have the greatest pollution potential.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4680D7-E8A9-4170-9894-F14E62C09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6172200"/>
            <a:ext cx="1093279" cy="36512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E794493-AC3B-410B-BF08-4C1E37F6A2A0}" type="slidenum"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302899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 descr="A pipe coming out of the water&#10;&#10;Description automatically generated with low confidence">
            <a:extLst>
              <a:ext uri="{FF2B5EF4-FFF2-40B4-BE49-F238E27FC236}">
                <a16:creationId xmlns:a16="http://schemas.microsoft.com/office/drawing/2014/main" id="{B392F6B4-46C0-D860-30E4-DDADDBF5DF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332"/>
          <a:stretch/>
        </p:blipFill>
        <p:spPr>
          <a:xfrm>
            <a:off x="20" y="1"/>
            <a:ext cx="9143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625302-65C6-0A49-6384-D1103821A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058150" cy="108267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Important In Source Identification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AB95C-CB72-4E66-7F6C-F91DD67F5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4784724"/>
          </a:xfrm>
          <a:solidFill>
            <a:schemeClr val="bg1">
              <a:lumMod val="75000"/>
              <a:lumOff val="25000"/>
              <a:alpha val="50000"/>
            </a:schemeClr>
          </a:solidFill>
        </p:spPr>
        <p:txBody>
          <a:bodyPr anchor="ctr">
            <a:noAutofit/>
          </a:bodyPr>
          <a:lstStyle/>
          <a:p>
            <a:pPr marL="0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en-US" sz="2100" dirty="0">
                <a:solidFill>
                  <a:srgbClr val="FFFFFF"/>
                </a:solidFill>
              </a:rPr>
              <a:t>Use the same Priority Area concepts as in MCM-3 IDDE “</a:t>
            </a:r>
            <a:r>
              <a:rPr lang="en-US" sz="2100" u="sng" dirty="0">
                <a:solidFill>
                  <a:srgbClr val="FFFFFF"/>
                </a:solidFill>
              </a:rPr>
              <a:t>Source Tracking</a:t>
            </a:r>
            <a:r>
              <a:rPr lang="en-US" sz="2100" dirty="0">
                <a:solidFill>
                  <a:srgbClr val="FFFFFF"/>
                </a:solidFill>
              </a:rPr>
              <a:t>”.</a:t>
            </a:r>
          </a:p>
          <a:p>
            <a:pPr marL="0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en-US" sz="2100" dirty="0">
                <a:solidFill>
                  <a:srgbClr val="FFFFFF"/>
                </a:solidFill>
              </a:rPr>
              <a:t>Many Illicit Discharge sources are obvious and easy to find; others are not:</a:t>
            </a:r>
          </a:p>
          <a:p>
            <a:pPr marL="511175" lvl="1">
              <a:lnSpc>
                <a:spcPct val="110000"/>
              </a:lnSpc>
              <a:spcBef>
                <a:spcPts val="1800"/>
              </a:spcBef>
            </a:pPr>
            <a:r>
              <a:rPr lang="en-US" sz="2100" b="1" i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VISUAL</a:t>
            </a:r>
            <a:r>
              <a:rPr lang="en-US" sz="2100" i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: Flowing pipes, trickle channels, sheet flows (track upstream).</a:t>
            </a:r>
          </a:p>
          <a:p>
            <a:pPr marL="511175" lvl="1">
              <a:lnSpc>
                <a:spcPct val="110000"/>
              </a:lnSpc>
              <a:spcBef>
                <a:spcPts val="1800"/>
              </a:spcBef>
            </a:pPr>
            <a:r>
              <a:rPr lang="en-US" sz="2100" b="1" i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CHEMISTRY</a:t>
            </a:r>
            <a:r>
              <a:rPr lang="en-US" sz="2100" i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: measure / test kit data upstream of site for chemical presence.</a:t>
            </a:r>
          </a:p>
          <a:p>
            <a:pPr marL="511175" lvl="1">
              <a:lnSpc>
                <a:spcPct val="110000"/>
              </a:lnSpc>
              <a:spcBef>
                <a:spcPts val="1800"/>
              </a:spcBef>
            </a:pPr>
            <a:r>
              <a:rPr lang="en-US" sz="2100" b="1" i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LOCALIZED EPISODIC</a:t>
            </a:r>
            <a:r>
              <a:rPr lang="en-US" sz="2100" i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: only a single location with no indicators of what, when, or by whom. May only be dead vegetation, stains or odors (no chemicals present).</a:t>
            </a:r>
          </a:p>
          <a:p>
            <a:pPr marL="0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en-US" sz="21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PRP</a:t>
            </a:r>
            <a:r>
              <a:rPr lang="en-US" sz="2100" dirty="0">
                <a:solidFill>
                  <a:srgbClr val="FFFFFF"/>
                </a:solidFill>
              </a:rPr>
              <a:t> (Principal Responsible party) may be easy to identify, or perpetrator may never be found (e.g., illegal dumping).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DB9DA3-D606-34A5-2F3A-774CBA52D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62850" y="6172200"/>
            <a:ext cx="971550" cy="36512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E794493-AC3B-410B-BF08-4C1E37F6A2A0}" type="slidenum"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6E3885-CB91-28EE-94DF-CC78F391F9A5}"/>
              </a:ext>
            </a:extLst>
          </p:cNvPr>
          <p:cNvSpPr txBox="1"/>
          <p:nvPr/>
        </p:nvSpPr>
        <p:spPr>
          <a:xfrm>
            <a:off x="12290" y="6581745"/>
            <a:ext cx="245932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 tooltip="https://learn.e-limu.org/topic/view/?t=38&amp;c=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by Unknown Author is licensed under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18963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2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321732"/>
            <a:ext cx="5293730" cy="1964266"/>
          </a:xfrm>
          <a:prstGeom prst="rect">
            <a:avLst/>
          </a:prstGeom>
          <a:solidFill>
            <a:srgbClr val="849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FBB536-C88C-41A1-9706-2E2A148A5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516804"/>
            <a:ext cx="4945641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2020 303(d) Waters By GCSA Member MS4s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D30126-6314-4A93-B27E-5C66CF781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6888" y="2432305"/>
            <a:ext cx="5292501" cy="4102852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63A35A0E-E898-4E7B-B3C0-117999856B2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887" y="2763982"/>
            <a:ext cx="5177122" cy="335218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2A758DD-7054-4DDD-A254-E2A656FC7507}"/>
              </a:ext>
            </a:extLst>
          </p:cNvPr>
          <p:cNvSpPr txBox="1">
            <a:spLocks/>
          </p:cNvSpPr>
          <p:nvPr/>
        </p:nvSpPr>
        <p:spPr>
          <a:xfrm>
            <a:off x="5867400" y="917725"/>
            <a:ext cx="2819399" cy="4568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All GCSA Member MS4s have at least one 303(d) impaired waterbody within or adjacent to their MS4.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OKR04’s Part IV.A “Special Conditions” has most of OKR04’s 303(d) requirements.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4925DB-0011-4E94-9F9F-288BDAFBC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60293" y="6016016"/>
            <a:ext cx="730250" cy="274320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C00C9522-B4B7-4C19-8300-6A65E702E97C}" type="slidenum"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20000"/>
                  <a:lumOff val="8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451668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8DE7C3-6D28-4CFE-B598-1ED796145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62" y="228600"/>
            <a:ext cx="5503838" cy="1295400"/>
          </a:xfrm>
        </p:spPr>
        <p:txBody>
          <a:bodyPr anchor="b">
            <a:noAutofit/>
          </a:bodyPr>
          <a:lstStyle/>
          <a:p>
            <a:pPr algn="l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Maps Are Essential For Data &amp;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AEB68-C216-4F3A-9A13-ADB0156E3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1"/>
            <a:ext cx="6236968" cy="4953000"/>
          </a:xfrm>
        </p:spPr>
        <p:txBody>
          <a:bodyPr anchor="t"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2100" dirty="0"/>
              <a:t>Paper maps have serious limitations:</a:t>
            </a:r>
          </a:p>
          <a:p>
            <a:pPr marL="395288" lvl="1">
              <a:spcBef>
                <a:spcPts val="600"/>
              </a:spcBef>
            </a:pPr>
            <a:r>
              <a:rPr lang="en-US" sz="2100" i="1" dirty="0">
                <a:solidFill>
                  <a:schemeClr val="accent1">
                    <a:lumMod val="75000"/>
                  </a:schemeClr>
                </a:solidFill>
              </a:rPr>
              <a:t>Difficult to produce and use.</a:t>
            </a:r>
          </a:p>
          <a:p>
            <a:pPr marL="395288" lvl="1">
              <a:spcBef>
                <a:spcPts val="600"/>
              </a:spcBef>
            </a:pPr>
            <a:r>
              <a:rPr lang="en-US" sz="2100" i="1" dirty="0">
                <a:solidFill>
                  <a:schemeClr val="accent1">
                    <a:lumMod val="75000"/>
                  </a:schemeClr>
                </a:solidFill>
              </a:rPr>
              <a:t>Difficult to make frequent changes and updates. </a:t>
            </a:r>
          </a:p>
          <a:p>
            <a:pPr marL="395288" lvl="1">
              <a:spcBef>
                <a:spcPts val="600"/>
              </a:spcBef>
            </a:pPr>
            <a:r>
              <a:rPr lang="en-US" sz="2100" i="1" dirty="0">
                <a:solidFill>
                  <a:schemeClr val="accent1">
                    <a:lumMod val="75000"/>
                  </a:schemeClr>
                </a:solidFill>
              </a:rPr>
              <a:t>No images for reports, files or internet sharing.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100" dirty="0"/>
              <a:t>GIS maps are easier to update and maintain.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100" dirty="0"/>
              <a:t>Wide variety of data associated with GIS map features.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100" dirty="0"/>
              <a:t>GIS drawbacks:</a:t>
            </a:r>
          </a:p>
          <a:p>
            <a:pPr marL="395288" lvl="1">
              <a:spcBef>
                <a:spcPts val="600"/>
              </a:spcBef>
            </a:pPr>
            <a:r>
              <a:rPr lang="en-US" sz="2100" i="1" dirty="0">
                <a:solidFill>
                  <a:schemeClr val="accent1">
                    <a:lumMod val="75000"/>
                  </a:schemeClr>
                </a:solidFill>
              </a:rPr>
              <a:t>Software learning curve is huge.</a:t>
            </a:r>
          </a:p>
          <a:p>
            <a:pPr marL="395288" lvl="1">
              <a:spcBef>
                <a:spcPts val="600"/>
              </a:spcBef>
            </a:pPr>
            <a:r>
              <a:rPr lang="en-US" sz="2100" i="1" dirty="0">
                <a:solidFill>
                  <a:schemeClr val="accent1">
                    <a:lumMod val="75000"/>
                  </a:schemeClr>
                </a:solidFill>
              </a:rPr>
              <a:t>Costly (initial purchase and annual fees) (Q-GIS?)</a:t>
            </a:r>
          </a:p>
          <a:p>
            <a:pPr marL="395288" lvl="1">
              <a:spcBef>
                <a:spcPts val="600"/>
              </a:spcBef>
            </a:pPr>
            <a:r>
              <a:rPr lang="en-US" sz="2100" i="1" dirty="0">
                <a:solidFill>
                  <a:schemeClr val="accent1">
                    <a:lumMod val="75000"/>
                  </a:schemeClr>
                </a:solidFill>
              </a:rPr>
              <a:t>GIS layers often have errors; difficult to correct.</a:t>
            </a:r>
          </a:p>
          <a:p>
            <a:pPr marL="395288" lvl="1">
              <a:spcBef>
                <a:spcPts val="600"/>
              </a:spcBef>
            </a:pPr>
            <a:r>
              <a:rPr lang="en-US" sz="2100" i="1" dirty="0">
                <a:solidFill>
                  <a:schemeClr val="accent1">
                    <a:lumMod val="75000"/>
                  </a:schemeClr>
                </a:solidFill>
              </a:rPr>
              <a:t>GIS layers can be outdated and not refreshed.</a:t>
            </a:r>
          </a:p>
          <a:p>
            <a:pPr marL="395288" lvl="1">
              <a:spcBef>
                <a:spcPts val="600"/>
              </a:spcBef>
            </a:pPr>
            <a:r>
              <a:rPr lang="en-US" sz="2100" i="1" dirty="0">
                <a:solidFill>
                  <a:schemeClr val="accent1">
                    <a:lumMod val="75000"/>
                  </a:schemeClr>
                </a:solidFill>
              </a:rPr>
              <a:t>Metadata needed to confirm latest version.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5"/>
            <a:ext cx="306939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2"/>
            <a:ext cx="306939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22"/>
            <a:ext cx="3051501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10"/>
            <a:ext cx="2708601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4A3B836-6ABF-4F9D-AD2E-5A7CF66C4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5350" y="1729855"/>
            <a:ext cx="2763688" cy="322314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4680D7-E8A9-4170-9894-F14E62C09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48600" y="6324600"/>
            <a:ext cx="960882" cy="36512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E794493-AC3B-410B-BF08-4C1E37F6A2A0}" type="slidenum"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065565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4E4288A-DFC8-40A2-90E5-70E851A93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63C2D82-D4FA-4A37-BB01-1E7B21E4F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23899" y="634058"/>
            <a:ext cx="846286" cy="847206"/>
            <a:chOff x="5307830" y="325570"/>
            <a:chExt cx="1128382" cy="847206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C94E7FEF-0CE9-4AC2-94BB-02230C6DC0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EB546CC0-C1BC-48D2-8DA9-4B6028316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23899" y="1371190"/>
            <a:ext cx="3590498" cy="15743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dirty="0">
                <a:latin typeface="+mj-lt"/>
                <a:ea typeface="+mj-ea"/>
                <a:cs typeface="+mj-cs"/>
              </a:rPr>
              <a:t>Questions ?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9456821-26B9-4181-B181-305FB820D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2230" y="2134209"/>
            <a:ext cx="3630300" cy="4290450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0035D6FE-7FA2-4D67-8767-6F7E98AB1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32956" y="421767"/>
            <a:ext cx="2135438" cy="2523756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ln w="50800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6" descr="GCSA sqcolo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861685" y="1013593"/>
            <a:ext cx="1277979" cy="1340103"/>
          </a:xfrm>
          <a:prstGeom prst="rect">
            <a:avLst/>
          </a:prstGeom>
          <a:noFill/>
        </p:spPr>
      </p:pic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0381C401-8AFE-4396-B195-C21EA1C7FB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69140" y="4490695"/>
            <a:ext cx="1553456" cy="1835943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ln w="50800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899" y="3084625"/>
            <a:ext cx="3630300" cy="2927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i="1" dirty="0"/>
              <a:t>Vernon Seaman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i="1" dirty="0"/>
              <a:t>Manager, Envir. and Energy Planning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i="1" dirty="0"/>
              <a:t>INCOG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i="1" dirty="0"/>
              <a:t>Two West 2</a:t>
            </a:r>
            <a:r>
              <a:rPr lang="en-US" i="1" baseline="30000" dirty="0"/>
              <a:t>nd </a:t>
            </a:r>
            <a:r>
              <a:rPr lang="en-US" i="1" dirty="0"/>
              <a:t>Street, Ste 800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i="1" dirty="0"/>
              <a:t>Tulsa, OK 74103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i="1" dirty="0"/>
              <a:t>(918) 579-9451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hlinkClick r:id="rId4"/>
              </a:rPr>
              <a:t>vseaman@incog.org</a:t>
            </a:r>
            <a:r>
              <a:rPr lang="en-US" dirty="0"/>
              <a:t>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2540" y="5181601"/>
            <a:ext cx="1291460" cy="3664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0" y="3537349"/>
            <a:ext cx="2857501" cy="155440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153400" y="6035040"/>
            <a:ext cx="762000" cy="548640"/>
          </a:xfrm>
          <a:prstGeom prst="ellipse">
            <a:avLst/>
          </a:prstGeom>
          <a:solidFill>
            <a:schemeClr val="tx1">
              <a:alpha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Aft>
                <a:spcPts val="600"/>
              </a:spcAft>
            </a:pPr>
            <a:fld id="{746FB596-432D-499C-9187-B7F052D14381}" type="slidenum">
              <a:rPr lang="en-US" sz="2400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61</a:t>
            </a:fld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293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3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229E2A8-0283-4BCF-860D-E8FC2F7BBC56}"/>
              </a:ext>
            </a:extLst>
          </p:cNvPr>
          <p:cNvSpPr txBox="1">
            <a:spLocks/>
          </p:cNvSpPr>
          <p:nvPr/>
        </p:nvSpPr>
        <p:spPr>
          <a:xfrm>
            <a:off x="83127" y="362737"/>
            <a:ext cx="5864211" cy="11085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2020 Integrated Report and Appendices from DEQ Website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7D7B21-858D-4201-91FA-F96C58510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27" y="1647955"/>
            <a:ext cx="6172200" cy="492905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600" b="1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2020 Integrated Report</a:t>
            </a:r>
            <a:endParaRPr lang="en-US" sz="1600" b="1" i="0" dirty="0">
              <a:solidFill>
                <a:schemeClr val="accent2">
                  <a:lumMod val="50000"/>
                </a:schemeClr>
              </a:solidFill>
              <a:effectLst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600" b="0" i="0" u="none" strike="noStrike" dirty="0">
                <a:effectLst/>
                <a:hlinkClick r:id="rId3"/>
              </a:rPr>
              <a:t>2020 Appendix A – WBID System</a:t>
            </a:r>
            <a:endParaRPr lang="en-US" sz="1600" b="0" i="0" dirty="0">
              <a:effectLst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600" b="0" i="0" u="none" strike="noStrike" dirty="0">
                <a:effectLst/>
                <a:hlinkClick r:id="rId4"/>
              </a:rPr>
              <a:t>2020 Appendix B – 305(b) Comprehensive Waterbody Assessment</a:t>
            </a:r>
            <a:endParaRPr lang="en-US" sz="1600" b="0" i="0" dirty="0">
              <a:effectLst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600" b="1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2020 Appendix C – 303(d) List of Impaired Waters</a:t>
            </a:r>
            <a:endParaRPr lang="en-US" sz="1600" b="1" i="0" dirty="0">
              <a:solidFill>
                <a:schemeClr val="accent2">
                  <a:lumMod val="50000"/>
                </a:schemeClr>
              </a:solidFill>
              <a:effectLst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600" b="1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2020 Appendix D – Delisting Justifications</a:t>
            </a:r>
            <a:endParaRPr lang="en-US" sz="1600" b="1" i="0" dirty="0">
              <a:solidFill>
                <a:schemeClr val="accent2">
                  <a:lumMod val="50000"/>
                </a:schemeClr>
              </a:solidFill>
              <a:effectLst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600" b="1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2020 Appendix E – Completed TMDLs</a:t>
            </a:r>
            <a:endParaRPr lang="en-US" sz="1600" b="1" i="0" dirty="0">
              <a:solidFill>
                <a:schemeClr val="accent2">
                  <a:lumMod val="50000"/>
                </a:schemeClr>
              </a:solidFill>
              <a:effectLst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600" b="0" i="0" u="none" strike="noStrike" dirty="0">
                <a:effectLst/>
                <a:hlinkClick r:id="rId8"/>
              </a:rPr>
              <a:t>2020 Appendix F – Probabilistic Monitoring</a:t>
            </a:r>
            <a:endParaRPr lang="en-US" sz="1600" b="0" i="0" dirty="0">
              <a:effectLst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600" b="0" i="0" u="none" strike="noStrike" dirty="0">
                <a:effectLst/>
                <a:hlinkClick r:id="rId9"/>
              </a:rPr>
              <a:t>2020 Appendix G – Nutrient Threatened Evaluation</a:t>
            </a:r>
            <a:endParaRPr lang="en-US" sz="1600" b="0" i="0" dirty="0">
              <a:effectLst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600" b="0" i="0" u="none" strike="noStrike" dirty="0">
                <a:effectLst/>
                <a:hlinkClick r:id="rId10"/>
              </a:rPr>
              <a:t>2020 Integrated Report Public Notice</a:t>
            </a:r>
            <a:endParaRPr lang="en-US" sz="1600" b="0" i="0" dirty="0">
              <a:effectLst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600" b="0" i="0" u="none" strike="noStrike" dirty="0">
                <a:effectLst/>
                <a:hlinkClick r:id="rId11"/>
              </a:rPr>
              <a:t>EPA Region 6 Approval Letter for the 2020 Oklahoma 303(d) List</a:t>
            </a:r>
            <a:endParaRPr lang="en-US" sz="1600" b="0" i="0" dirty="0">
              <a:effectLst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600" b="0" i="0" u="none" strike="noStrike" dirty="0">
                <a:effectLst/>
                <a:hlinkClick r:id="rId12"/>
              </a:rPr>
              <a:t>EPA Region 6 2020 Oklahoma 303(d) List Decision Document</a:t>
            </a:r>
            <a:endParaRPr lang="en-US" sz="1600" b="0" i="0" dirty="0">
              <a:effectLst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600" b="0" i="0" u="none" strike="noStrike" dirty="0">
                <a:effectLst/>
                <a:hlinkClick r:id="rId13"/>
              </a:rPr>
              <a:t>Public Solicitation of Water Quality Data for the 2020 Integrated Report</a:t>
            </a:r>
            <a:endParaRPr lang="en-US" sz="1600" b="0" i="0" dirty="0">
              <a:effectLst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5"/>
            <a:ext cx="306939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2"/>
            <a:ext cx="306939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22"/>
            <a:ext cx="3051501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10"/>
            <a:ext cx="2708601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AE89F1CB-5936-43D0-B96E-85771B49041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18364" y="1323505"/>
            <a:ext cx="3127897" cy="415667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A4EDC-2F0F-4C70-8C36-DAF232DFC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2458" y="6400367"/>
            <a:ext cx="656082" cy="365125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26EF7911-DC9B-4A2A-BA69-BD22654B71C5}" type="slidenum"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7380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240022" y="365760"/>
            <a:ext cx="7633814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Integrated Report Categories 1-3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23075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0"/>
            <a:ext cx="9144000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728740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28740" y="1920241"/>
            <a:ext cx="8145096" cy="47922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112713" marR="0" lvl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Category 1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“</a:t>
            </a:r>
            <a:r>
              <a:rPr kumimoji="0" lang="en-US" sz="20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Attaining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water quality standard and no use is threatened.”</a:t>
            </a:r>
          </a:p>
          <a:p>
            <a:pPr marL="569913" marR="0" lvl="1" indent="-2286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Rare; few waterbodies have sufficient data to show full attainment.</a:t>
            </a:r>
          </a:p>
          <a:p>
            <a:pPr marL="112713" marR="0" lvl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Category 2 –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</a:t>
            </a:r>
            <a:r>
              <a:rPr kumimoji="0" lang="en-US" sz="20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Attaining some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the designated uses; no use is threatened; and </a:t>
            </a:r>
            <a:r>
              <a:rPr kumimoji="0" lang="en-US" sz="20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insufficient or no data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information is available to determine if the remaining uses are attained or threatened.”</a:t>
            </a:r>
          </a:p>
          <a:p>
            <a:pPr marL="569913" marR="0" lvl="1" indent="-2286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Some data shows some attainment, but more data is needed.</a:t>
            </a:r>
          </a:p>
          <a:p>
            <a:pPr marL="112713" marR="0" lvl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Category 3 –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</a:t>
            </a:r>
            <a:r>
              <a:rPr kumimoji="0" lang="en-US" sz="20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Insufficient or no data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information to determine if </a:t>
            </a:r>
            <a:r>
              <a:rPr kumimoji="0" lang="en-US" sz="20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any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designated use is attained.”</a:t>
            </a:r>
          </a:p>
          <a:p>
            <a:pPr marL="569913" marR="0" lvl="1" indent="-2286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 enough data exists to assess any Beneficial Use attainment.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68222" y="6237576"/>
            <a:ext cx="1447038" cy="365125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26EF7911-DC9B-4A2A-BA69-BD22654B71C5}" type="slidenum"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472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240022" y="365760"/>
            <a:ext cx="7025402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Integrated Report Category 4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23075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0"/>
            <a:ext cx="9144000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728740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28740" y="1920241"/>
            <a:ext cx="8124315" cy="4572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112713" marR="0" lvl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Category 4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“</a:t>
            </a:r>
            <a:r>
              <a:rPr kumimoji="0" lang="en-US" sz="20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Impaired or threatened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for one or more designated uses but </a:t>
            </a:r>
            <a:r>
              <a:rPr kumimoji="0" lang="en-US" sz="20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does </a:t>
            </a:r>
            <a:r>
              <a:rPr kumimoji="0" lang="en-US" sz="20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</a:t>
            </a:r>
            <a:r>
              <a:rPr kumimoji="0" lang="en-US" sz="20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require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development of a </a:t>
            </a:r>
            <a:r>
              <a:rPr kumimoji="0" lang="en-US" sz="20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TMDL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.”</a:t>
            </a:r>
          </a:p>
          <a:p>
            <a:pPr marL="112713" marR="0" lvl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Category 4 also has 3 sub-categories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569913" marR="0" lvl="1" indent="-2286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4a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“TMDL has been completed.” </a:t>
            </a:r>
          </a:p>
          <a:p>
            <a:pPr marL="569913" marR="0" lvl="1" indent="-2286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4b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“Other pollution control requirements are reasonably expected to result in the attainment of the WQS in the near future.”  </a:t>
            </a:r>
          </a:p>
          <a:p>
            <a:pPr marL="569913" marR="0" lvl="1" indent="-2286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4c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“Impairment is not caused by a pollutant.” </a:t>
            </a:r>
          </a:p>
          <a:p>
            <a:pPr marL="112713" marR="0" lvl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waterbody is still impaired even though the TMDL has been completed. Water quality data must show non-impairment. </a:t>
            </a:r>
          </a:p>
          <a:p>
            <a:pPr marL="112713" marR="0" lvl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There are some WBID segments in the IR that have a completed TMDL but are not listed as Category 4a.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(recent WQ data = not impaired)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95031" y="6219190"/>
            <a:ext cx="1447038" cy="365125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26EF7911-DC9B-4A2A-BA69-BD22654B71C5}" type="slidenum"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  <a:alpha val="8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  <a:alpha val="8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2451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1890</TotalTime>
  <Words>6572</Words>
  <Application>Microsoft Office PowerPoint</Application>
  <PresentationFormat>On-screen Show (4:3)</PresentationFormat>
  <Paragraphs>1128</Paragraphs>
  <Slides>61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61</vt:i4>
      </vt:variant>
    </vt:vector>
  </HeadingPairs>
  <TitlesOfParts>
    <vt:vector size="69" baseType="lpstr">
      <vt:lpstr>Arial</vt:lpstr>
      <vt:lpstr>Calibri</vt:lpstr>
      <vt:lpstr>Calibri Light</vt:lpstr>
      <vt:lpstr>TimesNewRoman</vt:lpstr>
      <vt:lpstr>Tw Cen MT</vt:lpstr>
      <vt:lpstr>Verdana</vt:lpstr>
      <vt:lpstr>Office Theme</vt:lpstr>
      <vt:lpstr>1_Office Theme</vt:lpstr>
      <vt:lpstr>Part IV Monitoring: 303(d) TMDLs and Priority Areas</vt:lpstr>
      <vt:lpstr>Overview of Impaired Waters   (303d)  How 303(d) relates to Oklahoma’s WQS and  DEQ’s Integrated Report</vt:lpstr>
      <vt:lpstr>PowerPoint Presentation</vt:lpstr>
      <vt:lpstr>303(d) Impairment</vt:lpstr>
      <vt:lpstr>PowerPoint Presentation</vt:lpstr>
      <vt:lpstr>2020 303(d) Waters By GCSA Member MS4s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Addressing 303(d) Impaired Waters (Part IV.A)  MS4 requirements to Protect 303(d) impaired waters</vt:lpstr>
      <vt:lpstr>OKR04 Part IV Overview</vt:lpstr>
      <vt:lpstr>PowerPoint Presentation</vt:lpstr>
      <vt:lpstr>PowerPoint Presentation</vt:lpstr>
      <vt:lpstr>Interpreting OKR04’s 303(d) Inspection Requirements</vt:lpstr>
      <vt:lpstr>Basis of 303(d) Investigations</vt:lpstr>
      <vt:lpstr>Basis of 303(d) Investigations</vt:lpstr>
      <vt:lpstr>303(d) Inspection Suggestions</vt:lpstr>
      <vt:lpstr>DWFS vs. 303(d) Inspections</vt:lpstr>
      <vt:lpstr>When To Go Out</vt:lpstr>
      <vt:lpstr>Play Detective (same as DWFS)</vt:lpstr>
      <vt:lpstr>Existing Water Chemistry Data           (same as DWFS)</vt:lpstr>
      <vt:lpstr>Inspection Site Location Records</vt:lpstr>
      <vt:lpstr>Season, Time of Day and Preparation</vt:lpstr>
      <vt:lpstr>Spotting Potential POC Sources</vt:lpstr>
      <vt:lpstr>Preparing for 303(d) Inspections</vt:lpstr>
      <vt:lpstr>Field Observations</vt:lpstr>
      <vt:lpstr>PowerPoint Presentation</vt:lpstr>
      <vt:lpstr>PowerPoint Presentation</vt:lpstr>
      <vt:lpstr>Addressing TMDLs (Part IV.B)  Complying with OKR04 TMDL requirements</vt:lpstr>
      <vt:lpstr>PowerPoint Presentation</vt:lpstr>
      <vt:lpstr>Bacteria TMDLs Overview</vt:lpstr>
      <vt:lpstr>OKR04 TMDL Requirements</vt:lpstr>
      <vt:lpstr>Table IV-1 TMDL Implementation Schedule</vt:lpstr>
      <vt:lpstr>OKR04 Table IV-2 TMDLs and MS4s</vt:lpstr>
      <vt:lpstr>OKR04 Monitoring Program Overlap</vt:lpstr>
      <vt:lpstr>What Are Indicator Organisms?</vt:lpstr>
      <vt:lpstr>Urban Fecal Organism Sources</vt:lpstr>
      <vt:lpstr>Bacteria Concentration Units</vt:lpstr>
      <vt:lpstr>   Units Used In 303(d) and TMDLs</vt:lpstr>
      <vt:lpstr>Oklahoma Bacteria WQS</vt:lpstr>
      <vt:lpstr>Part 136 Bacteria Sampling Methods</vt:lpstr>
      <vt:lpstr>Lab Concentration Expectations</vt:lpstr>
      <vt:lpstr>Sampling Condition Diversity</vt:lpstr>
      <vt:lpstr>PowerPoint Presentation</vt:lpstr>
      <vt:lpstr>PowerPoint Presentation</vt:lpstr>
      <vt:lpstr>Additional Field Data Needed</vt:lpstr>
      <vt:lpstr>QA and Training Requirements</vt:lpstr>
      <vt:lpstr>Mapping of Bacteria Sources</vt:lpstr>
      <vt:lpstr>Potential Bacteria Sources</vt:lpstr>
      <vt:lpstr>Priority Areas  Creating and using in 303(d) and TMDLs</vt:lpstr>
      <vt:lpstr>“Priority Area” References in OKR04</vt:lpstr>
      <vt:lpstr>Defining 303(d) and TMDL POC Source Priority Areas</vt:lpstr>
      <vt:lpstr>Important In Source Identification</vt:lpstr>
      <vt:lpstr>Maps Are Essential For Data &amp; Strategies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Dry Weather Field Screening (DWFS) Overview</dc:title>
  <dc:creator>Richard Smith</dc:creator>
  <cp:lastModifiedBy>Seaman, Vernon</cp:lastModifiedBy>
  <cp:revision>169</cp:revision>
  <dcterms:created xsi:type="dcterms:W3CDTF">2020-12-08T22:12:30Z</dcterms:created>
  <dcterms:modified xsi:type="dcterms:W3CDTF">2022-05-17T20:37:08Z</dcterms:modified>
</cp:coreProperties>
</file>